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al Bold" panose="020B0704020202020204" pitchFamily="34" charset="0"/>
      <p:regular r:id="rId19"/>
      <p:bold r:id="rId20"/>
    </p:embeddedFont>
    <p:embeddedFont>
      <p:font typeface="Arimo Bold" panose="020B0604020202020204" charset="0"/>
      <p:regular r:id="rId21"/>
    </p:embeddedFont>
    <p:embeddedFont>
      <p:font typeface="Barlow Bold" panose="020B0604020202020204" charset="0"/>
      <p:regular r:id="rId22"/>
    </p:embeddedFont>
    <p:embeddedFont>
      <p:font typeface="Barlow Light" panose="00000400000000000000" pitchFamily="2" charset="0"/>
      <p:regular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Open Sans Bold" pitchFamily="2" charset="0"/>
      <p:regular r:id="rId26"/>
      <p:bold r:id="rId27"/>
    </p:embeddedFont>
    <p:embeddedFont>
      <p:font typeface="Open Sauce Light Bold" panose="020B0604020202020204" charset="0"/>
      <p:regular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Bold" panose="00000800000000000000" pitchFamily="2" charset="0"/>
      <p:regular r:id="rId33"/>
      <p:bold r:id="rId34"/>
    </p:embeddedFont>
    <p:embeddedFont>
      <p:font typeface="Poppins Italics" panose="020B0604020202020204" charset="0"/>
      <p:regular r:id="rId35"/>
    </p:embeddedFont>
    <p:embeddedFont>
      <p:font typeface="Raleway 1" panose="020B0604020202020204" charset="0"/>
      <p:regular r:id="rId36"/>
    </p:embeddedFont>
    <p:embeddedFont>
      <p:font typeface="Raleway 1 Bold" panose="020B0604020202020204" charset="0"/>
      <p:regular r:id="rId37"/>
    </p:embeddedFont>
    <p:embeddedFont>
      <p:font typeface="Raleway 2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CALMS is an innovative Energy Management System designed to optimize compressed air systems, enhancing efficiency and sustainability in industrial settings.</a:t>
            </a:r>
          </a:p>
          <a:p>
            <a:endParaRPr lang="en-US"/>
          </a:p>
          <a:p>
            <a:r>
              <a:rPr lang="en-US"/>
              <a:t>By integrating advanced monitoring, real-time analytics, and predictive maintenance, CALMS ensures operational excellence, reduces energy consumption, and minimizes environmental impact.</a:t>
            </a:r>
          </a:p>
          <a:p>
            <a:endParaRPr lang="en-US"/>
          </a:p>
          <a:p>
            <a:r>
              <a:rPr lang="en-US"/>
              <a:t>It's the go-to solution for businesses seeking to improve their energy management and achieve cost-effective, eco-friendly operations.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lms.com" TargetMode="External"/><Relationship Id="rId5" Type="http://schemas.openxmlformats.org/officeDocument/2006/relationships/hyperlink" Target="mailto:gorazd@calms.com" TargetMode="External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sv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sv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Relationship Id="rId27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63941" y="563680"/>
            <a:ext cx="4529246" cy="1373735"/>
          </a:xfrm>
          <a:custGeom>
            <a:avLst/>
            <a:gdLst/>
            <a:ahLst/>
            <a:cxnLst/>
            <a:rect l="l" t="t" r="r" b="b"/>
            <a:pathLst>
              <a:path w="4529246" h="1373735">
                <a:moveTo>
                  <a:pt x="0" y="0"/>
                </a:moveTo>
                <a:lnTo>
                  <a:pt x="4529245" y="0"/>
                </a:lnTo>
                <a:lnTo>
                  <a:pt x="4529245" y="1373735"/>
                </a:lnTo>
                <a:lnTo>
                  <a:pt x="0" y="13737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92715" y="8025644"/>
            <a:ext cx="3537785" cy="950435"/>
          </a:xfrm>
          <a:custGeom>
            <a:avLst/>
            <a:gdLst/>
            <a:ahLst/>
            <a:cxnLst/>
            <a:rect l="l" t="t" r="r" b="b"/>
            <a:pathLst>
              <a:path w="3537785" h="950435">
                <a:moveTo>
                  <a:pt x="0" y="0"/>
                </a:moveTo>
                <a:lnTo>
                  <a:pt x="3537785" y="0"/>
                </a:lnTo>
                <a:lnTo>
                  <a:pt x="3537785" y="950435"/>
                </a:lnTo>
                <a:lnTo>
                  <a:pt x="0" y="950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855219"/>
            <a:ext cx="3315959" cy="3431781"/>
          </a:xfrm>
          <a:custGeom>
            <a:avLst/>
            <a:gdLst/>
            <a:ahLst/>
            <a:cxnLst/>
            <a:rect l="l" t="t" r="r" b="b"/>
            <a:pathLst>
              <a:path w="3315959" h="3431781">
                <a:moveTo>
                  <a:pt x="0" y="0"/>
                </a:moveTo>
                <a:lnTo>
                  <a:pt x="3315959" y="0"/>
                </a:lnTo>
                <a:lnTo>
                  <a:pt x="3315959" y="3431781"/>
                </a:lnTo>
                <a:lnTo>
                  <a:pt x="0" y="34317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617502" y="3687293"/>
            <a:ext cx="12526866" cy="1475257"/>
            <a:chOff x="0" y="0"/>
            <a:chExt cx="3299257" cy="3885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99257" cy="388545"/>
            </a:xfrm>
            <a:custGeom>
              <a:avLst/>
              <a:gdLst/>
              <a:ahLst/>
              <a:cxnLst/>
              <a:rect l="l" t="t" r="r" b="b"/>
              <a:pathLst>
                <a:path w="3299257" h="388545">
                  <a:moveTo>
                    <a:pt x="0" y="0"/>
                  </a:moveTo>
                  <a:lnTo>
                    <a:pt x="3299257" y="0"/>
                  </a:lnTo>
                  <a:lnTo>
                    <a:pt x="3299257" y="388545"/>
                  </a:lnTo>
                  <a:lnTo>
                    <a:pt x="0" y="388545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99257" cy="426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764489" y="3717679"/>
            <a:ext cx="12759023" cy="135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9"/>
              </a:lnSpc>
              <a:spcBef>
                <a:spcPct val="0"/>
              </a:spcBef>
            </a:pPr>
            <a:r>
              <a:rPr lang="en-US" sz="4424" b="1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NEXT-GEN MAINTENANCE: LEVERAGING IOT AND OPERATOR LOGS FOR TOTAL SYSTEM HEALTH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64489" y="5552470"/>
            <a:ext cx="10808694" cy="100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3"/>
              </a:lnSpc>
              <a:spcBef>
                <a:spcPct val="0"/>
              </a:spcBef>
            </a:pPr>
            <a:r>
              <a:rPr lang="en-US" sz="28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Leveraging IoT for Real-Time Monitoring and Maintenance of Compressed Air Systems Digital Daily Logs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65484" y="8239144"/>
            <a:ext cx="1516515" cy="84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501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Date:</a:t>
            </a:r>
          </a:p>
          <a:p>
            <a:pPr algn="ctr">
              <a:lnSpc>
                <a:spcPts val="3301"/>
              </a:lnSpc>
            </a:pPr>
            <a:r>
              <a:rPr lang="en-US" sz="2501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July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07541" y="9067800"/>
            <a:ext cx="6451759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8"/>
              </a:lnSpc>
              <a:spcBef>
                <a:spcPct val="0"/>
              </a:spcBef>
            </a:pPr>
            <a:r>
              <a:rPr lang="en-US" sz="1965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Independent Compressed Air Management System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42214" y="8239144"/>
            <a:ext cx="2421362" cy="8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501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Presenter:</a:t>
            </a:r>
          </a:p>
          <a:p>
            <a:pPr algn="ctr">
              <a:lnSpc>
                <a:spcPts val="3301"/>
              </a:lnSpc>
            </a:pPr>
            <a:r>
              <a:rPr lang="en-US" sz="2501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Gorazd Bregar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1296" y="1342612"/>
            <a:ext cx="15565409" cy="3580044"/>
          </a:xfrm>
          <a:custGeom>
            <a:avLst/>
            <a:gdLst/>
            <a:ahLst/>
            <a:cxnLst/>
            <a:rect l="l" t="t" r="r" b="b"/>
            <a:pathLst>
              <a:path w="15565409" h="3580044">
                <a:moveTo>
                  <a:pt x="0" y="0"/>
                </a:moveTo>
                <a:lnTo>
                  <a:pt x="15565408" y="0"/>
                </a:lnTo>
                <a:lnTo>
                  <a:pt x="15565408" y="3580044"/>
                </a:lnTo>
                <a:lnTo>
                  <a:pt x="0" y="3580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43314" y="5143500"/>
            <a:ext cx="3700686" cy="4845415"/>
          </a:xfrm>
          <a:custGeom>
            <a:avLst/>
            <a:gdLst/>
            <a:ahLst/>
            <a:cxnLst/>
            <a:rect l="l" t="t" r="r" b="b"/>
            <a:pathLst>
              <a:path w="3700686" h="4845415">
                <a:moveTo>
                  <a:pt x="0" y="0"/>
                </a:moveTo>
                <a:lnTo>
                  <a:pt x="3700686" y="0"/>
                </a:lnTo>
                <a:lnTo>
                  <a:pt x="3700686" y="4845415"/>
                </a:lnTo>
                <a:lnTo>
                  <a:pt x="0" y="4845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 flipV="1">
            <a:off x="6481381" y="4526401"/>
            <a:ext cx="2358696" cy="734144"/>
          </a:xfrm>
          <a:custGeom>
            <a:avLst/>
            <a:gdLst/>
            <a:ahLst/>
            <a:cxnLst/>
            <a:rect l="l" t="t" r="r" b="b"/>
            <a:pathLst>
              <a:path w="2358696" h="734144">
                <a:moveTo>
                  <a:pt x="0" y="734144"/>
                </a:moveTo>
                <a:lnTo>
                  <a:pt x="2358696" y="734144"/>
                </a:lnTo>
                <a:lnTo>
                  <a:pt x="2358696" y="0"/>
                </a:lnTo>
                <a:lnTo>
                  <a:pt x="0" y="0"/>
                </a:lnTo>
                <a:lnTo>
                  <a:pt x="0" y="73414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0244" y="415291"/>
            <a:ext cx="10727145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Action cards = result of auto-analyser on big data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60153" y="6969309"/>
            <a:ext cx="5050473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Verification by experts!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8428138" y="6301839"/>
            <a:ext cx="2358696" cy="734144"/>
          </a:xfrm>
          <a:custGeom>
            <a:avLst/>
            <a:gdLst/>
            <a:ahLst/>
            <a:cxnLst/>
            <a:rect l="l" t="t" r="r" b="b"/>
            <a:pathLst>
              <a:path w="2358696" h="734144">
                <a:moveTo>
                  <a:pt x="0" y="734145"/>
                </a:moveTo>
                <a:lnTo>
                  <a:pt x="2358696" y="734145"/>
                </a:lnTo>
                <a:lnTo>
                  <a:pt x="2358696" y="0"/>
                </a:lnTo>
                <a:lnTo>
                  <a:pt x="0" y="0"/>
                </a:lnTo>
                <a:lnTo>
                  <a:pt x="0" y="73414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108" y="403905"/>
            <a:ext cx="12057886" cy="669835"/>
            <a:chOff x="0" y="0"/>
            <a:chExt cx="3175740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75739" cy="176417"/>
            </a:xfrm>
            <a:custGeom>
              <a:avLst/>
              <a:gdLst/>
              <a:ahLst/>
              <a:cxnLst/>
              <a:rect l="l" t="t" r="r" b="b"/>
              <a:pathLst>
                <a:path w="3175739" h="176417">
                  <a:moveTo>
                    <a:pt x="0" y="0"/>
                  </a:moveTo>
                  <a:lnTo>
                    <a:pt x="3175739" y="0"/>
                  </a:lnTo>
                  <a:lnTo>
                    <a:pt x="3175739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75740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324482" y="4588425"/>
            <a:ext cx="12915534" cy="5166214"/>
          </a:xfrm>
          <a:custGeom>
            <a:avLst/>
            <a:gdLst/>
            <a:ahLst/>
            <a:cxnLst/>
            <a:rect l="l" t="t" r="r" b="b"/>
            <a:pathLst>
              <a:path w="12915534" h="5166214">
                <a:moveTo>
                  <a:pt x="0" y="0"/>
                </a:moveTo>
                <a:lnTo>
                  <a:pt x="12915534" y="0"/>
                </a:lnTo>
                <a:lnTo>
                  <a:pt x="12915534" y="5166214"/>
                </a:lnTo>
                <a:lnTo>
                  <a:pt x="0" y="5166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1E4466"/>
            </a:solidFill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760244" y="417222"/>
            <a:ext cx="14757904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Usecase</a:t>
            </a: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#1 : What is a Virtual sensor ?  Digital Twin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59319"/>
            <a:ext cx="9525" cy="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28700" y="1861778"/>
            <a:ext cx="10595610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virtual sensor is a calculated signal, not a physical device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It uses machine learning to estimate a value (like flow or power)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Trained on existing collection of sensor data (10-100 chanels)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Works alongside your real sensors, in real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108" y="403905"/>
            <a:ext cx="6032516" cy="669835"/>
            <a:chOff x="0" y="0"/>
            <a:chExt cx="1588811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8811" cy="176417"/>
            </a:xfrm>
            <a:custGeom>
              <a:avLst/>
              <a:gdLst/>
              <a:ahLst/>
              <a:cxnLst/>
              <a:rect l="l" t="t" r="r" b="b"/>
              <a:pathLst>
                <a:path w="1588811" h="176417">
                  <a:moveTo>
                    <a:pt x="0" y="0"/>
                  </a:moveTo>
                  <a:lnTo>
                    <a:pt x="1588811" y="0"/>
                  </a:lnTo>
                  <a:lnTo>
                    <a:pt x="1588811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88811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6436" y="5143500"/>
            <a:ext cx="16721165" cy="3615952"/>
          </a:xfrm>
          <a:custGeom>
            <a:avLst/>
            <a:gdLst/>
            <a:ahLst/>
            <a:cxnLst/>
            <a:rect l="l" t="t" r="r" b="b"/>
            <a:pathLst>
              <a:path w="16721165" h="3615952">
                <a:moveTo>
                  <a:pt x="0" y="0"/>
                </a:moveTo>
                <a:lnTo>
                  <a:pt x="16721166" y="0"/>
                </a:lnTo>
                <a:lnTo>
                  <a:pt x="16721166" y="3615952"/>
                </a:lnTo>
                <a:lnTo>
                  <a:pt x="0" y="3615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1E4466"/>
            </a:solidFill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9139238" y="4659319"/>
            <a:ext cx="9525" cy="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13902" y="2178212"/>
            <a:ext cx="17574098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Spot inefficiencies and anomaly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 it as a base line to se improvements or degradation of the system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it can serve as a redundancy sensor: flow calculation from CFC valve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0244" y="437597"/>
            <a:ext cx="14757904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Why Use Virtual Sensor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08601" y="4634611"/>
            <a:ext cx="16750699" cy="5046148"/>
          </a:xfrm>
          <a:custGeom>
            <a:avLst/>
            <a:gdLst/>
            <a:ahLst/>
            <a:cxnLst/>
            <a:rect l="l" t="t" r="r" b="b"/>
            <a:pathLst>
              <a:path w="16750699" h="5046148">
                <a:moveTo>
                  <a:pt x="0" y="0"/>
                </a:moveTo>
                <a:lnTo>
                  <a:pt x="16750699" y="0"/>
                </a:lnTo>
                <a:lnTo>
                  <a:pt x="16750699" y="5046147"/>
                </a:lnTo>
                <a:lnTo>
                  <a:pt x="0" y="5046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8601" y="1858746"/>
            <a:ext cx="5659504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Model: Gradient boosting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283" y="3934559"/>
            <a:ext cx="1725943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Model detected anomaly in current operation that differs from historic operation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8601" y="2573120"/>
            <a:ext cx="771997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</a:t>
            </a: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: 6 months of data, 52 channels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8601" y="3220185"/>
            <a:ext cx="1725943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Each compressor in system have virtual sensor trained on historical data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35108" y="403905"/>
            <a:ext cx="17124906" cy="669835"/>
            <a:chOff x="0" y="0"/>
            <a:chExt cx="4510263" cy="1764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10263" cy="176417"/>
            </a:xfrm>
            <a:custGeom>
              <a:avLst/>
              <a:gdLst/>
              <a:ahLst/>
              <a:cxnLst/>
              <a:rect l="l" t="t" r="r" b="b"/>
              <a:pathLst>
                <a:path w="4510263" h="176417">
                  <a:moveTo>
                    <a:pt x="0" y="0"/>
                  </a:moveTo>
                  <a:lnTo>
                    <a:pt x="4510263" y="0"/>
                  </a:lnTo>
                  <a:lnTo>
                    <a:pt x="4510263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510263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60244" y="422231"/>
            <a:ext cx="16777335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Usecase</a:t>
            </a: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#2: Inefficient power consumption of one </a:t>
            </a:r>
            <a:r>
              <a:rPr lang="en-US" sz="3600" b="1" u="none" strike="noStrike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compresor</a:t>
            </a: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in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17683" y="4589397"/>
            <a:ext cx="16641152" cy="5013147"/>
          </a:xfrm>
          <a:custGeom>
            <a:avLst/>
            <a:gdLst/>
            <a:ahLst/>
            <a:cxnLst/>
            <a:rect l="l" t="t" r="r" b="b"/>
            <a:pathLst>
              <a:path w="16641152" h="5013147">
                <a:moveTo>
                  <a:pt x="0" y="0"/>
                </a:moveTo>
                <a:lnTo>
                  <a:pt x="16641152" y="0"/>
                </a:lnTo>
                <a:lnTo>
                  <a:pt x="16641152" y="5013146"/>
                </a:lnTo>
                <a:lnTo>
                  <a:pt x="0" y="5013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0244" y="1661372"/>
            <a:ext cx="17259300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build a reliable virtual sensor, we first need 1-6 months of normal operating data from your compressed air system.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0244" y="2977554"/>
            <a:ext cx="1538694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historical data forms the baseline the ML model learns from.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Closer the actual and predicted data are the better our baseline is.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5108" y="403905"/>
            <a:ext cx="3218638" cy="669835"/>
            <a:chOff x="0" y="0"/>
            <a:chExt cx="847707" cy="1764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7707" cy="176417"/>
            </a:xfrm>
            <a:custGeom>
              <a:avLst/>
              <a:gdLst/>
              <a:ahLst/>
              <a:cxnLst/>
              <a:rect l="l" t="t" r="r" b="b"/>
              <a:pathLst>
                <a:path w="847707" h="176417">
                  <a:moveTo>
                    <a:pt x="0" y="0"/>
                  </a:moveTo>
                  <a:lnTo>
                    <a:pt x="847707" y="0"/>
                  </a:lnTo>
                  <a:lnTo>
                    <a:pt x="847707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47707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0244" y="403905"/>
            <a:ext cx="2956560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</a:t>
            </a: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it works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636596" y="3339576"/>
            <a:ext cx="10882333" cy="6233073"/>
          </a:xfrm>
          <a:custGeom>
            <a:avLst/>
            <a:gdLst/>
            <a:ahLst/>
            <a:cxnLst/>
            <a:rect l="l" t="t" r="r" b="b"/>
            <a:pathLst>
              <a:path w="10882333" h="6233073">
                <a:moveTo>
                  <a:pt x="0" y="0"/>
                </a:moveTo>
                <a:lnTo>
                  <a:pt x="10882333" y="0"/>
                </a:lnTo>
                <a:lnTo>
                  <a:pt x="10882333" y="6233074"/>
                </a:lnTo>
                <a:lnTo>
                  <a:pt x="0" y="6233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2643" y="3208780"/>
            <a:ext cx="4363343" cy="133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1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Compressor C.01 - Load/Unload power is the same, not delivering any air to the system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1977" y="1551176"/>
            <a:ext cx="10001201" cy="94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6"/>
              </a:lnSpc>
              <a:spcBef>
                <a:spcPct val="0"/>
              </a:spcBef>
            </a:pPr>
            <a:r>
              <a:rPr lang="en-US" sz="6800" b="1">
                <a:solidFill>
                  <a:srgbClr val="FF0000"/>
                </a:solidFill>
                <a:latin typeface="Open Sauce Light Bold"/>
                <a:ea typeface="Open Sauce Light Bold"/>
                <a:cs typeface="Open Sauce Light Bold"/>
                <a:sym typeface="Open Sauce Light Bold"/>
              </a:rPr>
              <a:t>Problems detected #1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89787" y="1597229"/>
            <a:ext cx="4491370" cy="118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Compressor C.01 service/replace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2643" y="5718635"/>
            <a:ext cx="4363343" cy="8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SAVINGS POTENTIAL:</a:t>
            </a:r>
          </a:p>
          <a:p>
            <a:pPr marL="0" lvl="0" indent="0" algn="l">
              <a:lnSpc>
                <a:spcPts val="3651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105kW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2643" y="7314136"/>
            <a:ext cx="5268389" cy="133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1"/>
              </a:lnSpc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SOLUTION:</a:t>
            </a:r>
          </a:p>
          <a:p>
            <a:pPr algn="l">
              <a:lnSpc>
                <a:spcPts val="3651"/>
              </a:lnSpc>
            </a:pP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1.Replace compressor and add control</a:t>
            </a:r>
          </a:p>
          <a:p>
            <a:pPr marL="0" lvl="0" indent="0" algn="l">
              <a:lnSpc>
                <a:spcPts val="3651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2.Service compressor and add control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5108" y="403905"/>
            <a:ext cx="10803875" cy="669835"/>
            <a:chOff x="0" y="0"/>
            <a:chExt cx="2845465" cy="1764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5465" cy="176417"/>
            </a:xfrm>
            <a:custGeom>
              <a:avLst/>
              <a:gdLst/>
              <a:ahLst/>
              <a:cxnLst/>
              <a:rect l="l" t="t" r="r" b="b"/>
              <a:pathLst>
                <a:path w="2845465" h="176417">
                  <a:moveTo>
                    <a:pt x="0" y="0"/>
                  </a:moveTo>
                  <a:lnTo>
                    <a:pt x="2845465" y="0"/>
                  </a:lnTo>
                  <a:lnTo>
                    <a:pt x="2845465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5465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0244" y="432480"/>
            <a:ext cx="10417651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Usecase</a:t>
            </a: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#3: System</a:t>
            </a: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reliability / redundancy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3581946" cy="3570634"/>
          </a:xfrm>
          <a:custGeom>
            <a:avLst/>
            <a:gdLst/>
            <a:ahLst/>
            <a:cxnLst/>
            <a:rect l="l" t="t" r="r" b="b"/>
            <a:pathLst>
              <a:path w="3581946" h="3570634">
                <a:moveTo>
                  <a:pt x="0" y="0"/>
                </a:moveTo>
                <a:lnTo>
                  <a:pt x="3581946" y="0"/>
                </a:lnTo>
                <a:lnTo>
                  <a:pt x="3581946" y="3570634"/>
                </a:lnTo>
                <a:lnTo>
                  <a:pt x="0" y="35706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3678" y="2361111"/>
            <a:ext cx="7428865" cy="18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6"/>
              </a:lnSpc>
            </a:pPr>
            <a:r>
              <a:rPr lang="en-US" sz="8725" b="1">
                <a:solidFill>
                  <a:srgbClr val="FFFFFF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THANK YOU 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5371" y="3409331"/>
            <a:ext cx="9074349" cy="216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7"/>
              </a:lnSpc>
            </a:pPr>
            <a:r>
              <a:rPr lang="en-US" sz="8725" b="1">
                <a:solidFill>
                  <a:srgbClr val="00B8D6"/>
                </a:solidFill>
                <a:latin typeface="Arimo Bold"/>
                <a:ea typeface="Arimo Bold"/>
                <a:cs typeface="Arimo Bold"/>
                <a:sym typeface="Arimo Bold"/>
              </a:rPr>
              <a:t>Any questions ? </a:t>
            </a:r>
          </a:p>
          <a:p>
            <a:pPr algn="ctr">
              <a:lnSpc>
                <a:spcPts val="6398"/>
              </a:lnSpc>
            </a:pPr>
            <a:r>
              <a:rPr lang="en-US" sz="4847" u="sng">
                <a:solidFill>
                  <a:srgbClr val="00B8D6"/>
                </a:solidFill>
                <a:latin typeface="Barlow Light"/>
                <a:ea typeface="Barlow Light"/>
                <a:cs typeface="Barlow Light"/>
                <a:sym typeface="Barlow Light"/>
                <a:hlinkClick r:id="rId5" tooltip="mailto:gorazd@calms.com"/>
              </a:rPr>
              <a:t>gorazd@calms.com</a:t>
            </a:r>
          </a:p>
          <a:p>
            <a:pPr algn="ctr">
              <a:lnSpc>
                <a:spcPts val="11517"/>
              </a:lnSpc>
            </a:pPr>
            <a:endParaRPr lang="en-US" sz="4847" u="sng">
              <a:solidFill>
                <a:srgbClr val="00B8D6"/>
              </a:solidFill>
              <a:latin typeface="Barlow Light"/>
              <a:ea typeface="Barlow Light"/>
              <a:cs typeface="Barlow Light"/>
              <a:sym typeface="Barlow Light"/>
              <a:hlinkClick r:id="rId5" tooltip="mailto:gorazd@calms.co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6272215"/>
            <a:ext cx="7649452" cy="2986085"/>
            <a:chOff x="0" y="0"/>
            <a:chExt cx="10199269" cy="3981447"/>
          </a:xfrm>
        </p:grpSpPr>
        <p:sp>
          <p:nvSpPr>
            <p:cNvPr id="9" name="AutoShape 9"/>
            <p:cNvSpPr/>
            <p:nvPr/>
          </p:nvSpPr>
          <p:spPr>
            <a:xfrm flipH="1" flipV="1">
              <a:off x="3064588" y="54"/>
              <a:ext cx="37703" cy="3981338"/>
            </a:xfrm>
            <a:prstGeom prst="line">
              <a:avLst/>
            </a:prstGeom>
            <a:ln w="1149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 flipV="1">
              <a:off x="7007729" y="54"/>
              <a:ext cx="37703" cy="3981338"/>
            </a:xfrm>
            <a:prstGeom prst="line">
              <a:avLst/>
            </a:prstGeom>
            <a:ln w="1149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278032"/>
              <a:ext cx="2709541" cy="309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Central Europe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CALMS d.o.o.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Dolenjska cesta 83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1000 Ljubljana, Slovenia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E: info@calms.eu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T: +386-41-432-202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 u="sng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  <a:hlinkClick r:id="rId6" tooltip="https://calms.com"/>
                </a:rPr>
                <a:t>www.calms.com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404840" y="278092"/>
              <a:ext cx="2794429" cy="309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Nordic Europe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CALMS Nordic AB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Linnégatan 30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413 04 Göteborg, Sweden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E: info@calms.com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T: +46-31-757-15-15</a:t>
              </a: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 lang="en-US" sz="13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r>
                <a:rPr lang="en-US" sz="1316" u="sng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www.calms.com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464346" y="269594"/>
              <a:ext cx="3192822" cy="309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North America</a:t>
              </a: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lang="en-US" sz="131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CALMS AIR INC.</a:t>
              </a: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6050-C Highway 14 Gray Court, SC 29645, USA</a:t>
              </a: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lang="en-US" sz="1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E: info.us@calms.com</a:t>
              </a: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T: +1-864-705-2571</a:t>
              </a: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endParaRPr lang="en-US" sz="1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37"/>
                </a:lnSpc>
                <a:spcBef>
                  <a:spcPct val="0"/>
                </a:spcBef>
              </a:pPr>
              <a:r>
                <a:rPr lang="en-US" sz="1312" u="sng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  <a:hlinkClick r:id="rId6" tooltip="https://calms.com"/>
                </a:rPr>
                <a:t>www.calms.com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553" y="970343"/>
            <a:ext cx="2331654" cy="669835"/>
            <a:chOff x="0" y="0"/>
            <a:chExt cx="614098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4098" cy="176417"/>
            </a:xfrm>
            <a:custGeom>
              <a:avLst/>
              <a:gdLst/>
              <a:ahLst/>
              <a:cxnLst/>
              <a:rect l="l" t="t" r="r" b="b"/>
              <a:pathLst>
                <a:path w="614098" h="176417">
                  <a:moveTo>
                    <a:pt x="0" y="0"/>
                  </a:moveTo>
                  <a:lnTo>
                    <a:pt x="614098" y="0"/>
                  </a:lnTo>
                  <a:lnTo>
                    <a:pt x="614098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4098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79505"/>
            <a:ext cx="16726919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About 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503" y="2803098"/>
            <a:ext cx="11941663" cy="374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Independent Compressed Air Management System for continuous improvements and energy savings with AI-based Auto Analyzers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Since 2008, team of CA experts Worldwide and software developers,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Holistic, Action driven, Independent, Employee Engagement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Based on CSA837, support for ISO 11011, 50001, 55000 compliant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Supported by independent experts coalition CATZ Worldwide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CALMS Offices: USA, Slovenia, Sweden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1300+ CA systems Worldwide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904255" y="4209952"/>
            <a:ext cx="4302908" cy="2482506"/>
          </a:xfrm>
          <a:custGeom>
            <a:avLst/>
            <a:gdLst/>
            <a:ahLst/>
            <a:cxnLst/>
            <a:rect l="l" t="t" r="r" b="b"/>
            <a:pathLst>
              <a:path w="4302908" h="2482506">
                <a:moveTo>
                  <a:pt x="0" y="0"/>
                </a:moveTo>
                <a:lnTo>
                  <a:pt x="4302908" y="0"/>
                </a:lnTo>
                <a:lnTo>
                  <a:pt x="4302908" y="2482506"/>
                </a:lnTo>
                <a:lnTo>
                  <a:pt x="0" y="248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36" t="-40936" r="-2467" b="-4071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44158" y="409249"/>
            <a:ext cx="2784776" cy="2762929"/>
          </a:xfrm>
          <a:custGeom>
            <a:avLst/>
            <a:gdLst/>
            <a:ahLst/>
            <a:cxnLst/>
            <a:rect l="l" t="t" r="r" b="b"/>
            <a:pathLst>
              <a:path w="2784776" h="2762929">
                <a:moveTo>
                  <a:pt x="0" y="0"/>
                </a:moveTo>
                <a:lnTo>
                  <a:pt x="2784776" y="0"/>
                </a:lnTo>
                <a:lnTo>
                  <a:pt x="2784776" y="2762929"/>
                </a:lnTo>
                <a:lnTo>
                  <a:pt x="0" y="2762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96925" y="8330758"/>
            <a:ext cx="2679241" cy="1261395"/>
          </a:xfrm>
          <a:custGeom>
            <a:avLst/>
            <a:gdLst/>
            <a:ahLst/>
            <a:cxnLst/>
            <a:rect l="l" t="t" r="r" b="b"/>
            <a:pathLst>
              <a:path w="2679241" h="1261395">
                <a:moveTo>
                  <a:pt x="0" y="0"/>
                </a:moveTo>
                <a:lnTo>
                  <a:pt x="2679242" y="0"/>
                </a:lnTo>
                <a:lnTo>
                  <a:pt x="2679242" y="1261395"/>
                </a:lnTo>
                <a:lnTo>
                  <a:pt x="0" y="12613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715521" y="3432436"/>
            <a:ext cx="4491642" cy="39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8"/>
              </a:lnSpc>
            </a:pPr>
            <a:r>
              <a:rPr lang="en-US" sz="18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CONTROL - LOCAL SUPPORT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81245" y="7711633"/>
            <a:ext cx="1560195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Certified by: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553" y="970343"/>
            <a:ext cx="7296943" cy="669835"/>
            <a:chOff x="0" y="0"/>
            <a:chExt cx="1921829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1829" cy="176417"/>
            </a:xfrm>
            <a:custGeom>
              <a:avLst/>
              <a:gdLst/>
              <a:ahLst/>
              <a:cxnLst/>
              <a:rect l="l" t="t" r="r" b="b"/>
              <a:pathLst>
                <a:path w="1921829" h="176417">
                  <a:moveTo>
                    <a:pt x="0" y="0"/>
                  </a:moveTo>
                  <a:lnTo>
                    <a:pt x="1921829" y="0"/>
                  </a:lnTo>
                  <a:lnTo>
                    <a:pt x="1921829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21829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70343"/>
            <a:ext cx="7098348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Compressed Air – Preferences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553329"/>
            <a:ext cx="11714535" cy="374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spc="-43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Reliability </a:t>
            </a:r>
          </a:p>
          <a:p>
            <a:pPr algn="l">
              <a:lnSpc>
                <a:spcPts val="3360"/>
              </a:lnSpc>
            </a:pPr>
            <a:r>
              <a:rPr lang="en-US" sz="2400" spc="-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nothing is more expensive than production downtime </a:t>
            </a:r>
          </a:p>
          <a:p>
            <a:pPr algn="l">
              <a:lnSpc>
                <a:spcPts val="3360"/>
              </a:lnSpc>
            </a:pPr>
            <a:endParaRPr lang="en-US" sz="2400" spc="-43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60"/>
              </a:lnSpc>
            </a:pPr>
            <a:r>
              <a:rPr lang="en-US" sz="2400" b="1" spc="-43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Highest Compressed Air Quality </a:t>
            </a:r>
          </a:p>
          <a:p>
            <a:pPr algn="l">
              <a:lnSpc>
                <a:spcPts val="3360"/>
              </a:lnSpc>
            </a:pPr>
            <a:r>
              <a:rPr lang="en-US" sz="2400" spc="-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prevent damages and failure of machines, product quality</a:t>
            </a:r>
          </a:p>
          <a:p>
            <a:pPr algn="l">
              <a:lnSpc>
                <a:spcPts val="3360"/>
              </a:lnSpc>
            </a:pPr>
            <a:endParaRPr lang="en-US" sz="2400" spc="-43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60"/>
              </a:lnSpc>
            </a:pPr>
            <a:r>
              <a:rPr lang="en-US" sz="2400" b="1" spc="-43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Low Costs - highest efficiency</a:t>
            </a:r>
          </a:p>
          <a:p>
            <a:pPr algn="l">
              <a:lnSpc>
                <a:spcPts val="3360"/>
              </a:lnSpc>
            </a:pPr>
            <a:r>
              <a:rPr lang="en-US" sz="2400" spc="-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breakdown of costs for compressed air supply, lack of responsibility in the company, lack of time and information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136596"/>
            <a:ext cx="14369591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spc="-43">
                <a:solidFill>
                  <a:srgbClr val="00B05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Sustainability</a:t>
            </a:r>
          </a:p>
          <a:p>
            <a:pPr algn="l">
              <a:lnSpc>
                <a:spcPts val="3360"/>
              </a:lnSpc>
            </a:pPr>
            <a:r>
              <a:rPr lang="en-US" sz="2400" spc="-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long term balance of performance, cost &amp; environmental impact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7238532"/>
            <a:ext cx="1222247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40718" y="6147385"/>
            <a:ext cx="10304310" cy="669835"/>
            <a:chOff x="0" y="0"/>
            <a:chExt cx="2713892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3892" cy="176417"/>
            </a:xfrm>
            <a:custGeom>
              <a:avLst/>
              <a:gdLst/>
              <a:ahLst/>
              <a:cxnLst/>
              <a:rect l="l" t="t" r="r" b="b"/>
              <a:pathLst>
                <a:path w="2713892" h="176417">
                  <a:moveTo>
                    <a:pt x="0" y="0"/>
                  </a:moveTo>
                  <a:lnTo>
                    <a:pt x="2713892" y="0"/>
                  </a:lnTo>
                  <a:lnTo>
                    <a:pt x="2713892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13892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34143" y="1853326"/>
            <a:ext cx="2936719" cy="3322404"/>
            <a:chOff x="0" y="0"/>
            <a:chExt cx="3116220" cy="3525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6195" cy="3525540"/>
            </a:xfrm>
            <a:custGeom>
              <a:avLst/>
              <a:gdLst/>
              <a:ahLst/>
              <a:cxnLst/>
              <a:rect l="l" t="t" r="r" b="b"/>
              <a:pathLst>
                <a:path w="3116195" h="3525540">
                  <a:moveTo>
                    <a:pt x="0" y="405614"/>
                  </a:moveTo>
                  <a:cubicBezTo>
                    <a:pt x="0" y="186174"/>
                    <a:pt x="272201" y="0"/>
                    <a:pt x="623580" y="0"/>
                  </a:cubicBezTo>
                  <a:lnTo>
                    <a:pt x="2492615" y="0"/>
                  </a:lnTo>
                  <a:lnTo>
                    <a:pt x="2492615" y="98017"/>
                  </a:lnTo>
                  <a:lnTo>
                    <a:pt x="2492615" y="0"/>
                  </a:lnTo>
                  <a:cubicBezTo>
                    <a:pt x="2843994" y="0"/>
                    <a:pt x="3116195" y="186174"/>
                    <a:pt x="3116195" y="405614"/>
                  </a:cubicBezTo>
                  <a:lnTo>
                    <a:pt x="2959921" y="405614"/>
                  </a:lnTo>
                  <a:lnTo>
                    <a:pt x="3116195" y="405614"/>
                  </a:lnTo>
                  <a:lnTo>
                    <a:pt x="3116195" y="3119804"/>
                  </a:lnTo>
                  <a:lnTo>
                    <a:pt x="2959921" y="3119804"/>
                  </a:lnTo>
                  <a:lnTo>
                    <a:pt x="3116195" y="3119804"/>
                  </a:lnTo>
                  <a:cubicBezTo>
                    <a:pt x="3116195" y="3339363"/>
                    <a:pt x="2843994" y="3525418"/>
                    <a:pt x="2492615" y="3525418"/>
                  </a:cubicBezTo>
                  <a:lnTo>
                    <a:pt x="2492615" y="3427400"/>
                  </a:lnTo>
                  <a:lnTo>
                    <a:pt x="2492615" y="3525418"/>
                  </a:lnTo>
                  <a:lnTo>
                    <a:pt x="623580" y="3525418"/>
                  </a:lnTo>
                  <a:lnTo>
                    <a:pt x="623580" y="3427400"/>
                  </a:lnTo>
                  <a:lnTo>
                    <a:pt x="623580" y="3525418"/>
                  </a:lnTo>
                  <a:cubicBezTo>
                    <a:pt x="272201" y="3525540"/>
                    <a:pt x="0" y="3339363"/>
                    <a:pt x="0" y="3119804"/>
                  </a:cubicBezTo>
                  <a:lnTo>
                    <a:pt x="0" y="405614"/>
                  </a:lnTo>
                  <a:lnTo>
                    <a:pt x="156274" y="405614"/>
                  </a:lnTo>
                  <a:lnTo>
                    <a:pt x="0" y="405614"/>
                  </a:lnTo>
                  <a:moveTo>
                    <a:pt x="312548" y="405614"/>
                  </a:moveTo>
                  <a:lnTo>
                    <a:pt x="312548" y="3119804"/>
                  </a:lnTo>
                  <a:lnTo>
                    <a:pt x="156274" y="3119804"/>
                  </a:lnTo>
                  <a:lnTo>
                    <a:pt x="312548" y="3119804"/>
                  </a:lnTo>
                  <a:cubicBezTo>
                    <a:pt x="312548" y="3240157"/>
                    <a:pt x="458782" y="3329383"/>
                    <a:pt x="623580" y="3329383"/>
                  </a:cubicBezTo>
                  <a:lnTo>
                    <a:pt x="2492615" y="3329383"/>
                  </a:lnTo>
                  <a:cubicBezTo>
                    <a:pt x="2657413" y="3329383"/>
                    <a:pt x="2803647" y="3240038"/>
                    <a:pt x="2803647" y="3119804"/>
                  </a:cubicBezTo>
                  <a:lnTo>
                    <a:pt x="2803647" y="405614"/>
                  </a:lnTo>
                  <a:cubicBezTo>
                    <a:pt x="2803647" y="285260"/>
                    <a:pt x="2657413" y="196035"/>
                    <a:pt x="2492615" y="196035"/>
                  </a:cubicBezTo>
                  <a:lnTo>
                    <a:pt x="623580" y="196035"/>
                  </a:lnTo>
                  <a:lnTo>
                    <a:pt x="623580" y="98017"/>
                  </a:lnTo>
                  <a:lnTo>
                    <a:pt x="623580" y="196035"/>
                  </a:lnTo>
                  <a:cubicBezTo>
                    <a:pt x="458782" y="196035"/>
                    <a:pt x="312548" y="285379"/>
                    <a:pt x="312548" y="405614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992948" y="2359223"/>
            <a:ext cx="1419108" cy="1419108"/>
          </a:xfrm>
          <a:custGeom>
            <a:avLst/>
            <a:gdLst/>
            <a:ahLst/>
            <a:cxnLst/>
            <a:rect l="l" t="t" r="r" b="b"/>
            <a:pathLst>
              <a:path w="1419108" h="1419108">
                <a:moveTo>
                  <a:pt x="0" y="0"/>
                </a:moveTo>
                <a:lnTo>
                  <a:pt x="1419108" y="0"/>
                </a:lnTo>
                <a:lnTo>
                  <a:pt x="1419108" y="1419108"/>
                </a:lnTo>
                <a:lnTo>
                  <a:pt x="0" y="1419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54518">
            <a:off x="8042551" y="2132722"/>
            <a:ext cx="1198840" cy="1221284"/>
          </a:xfrm>
          <a:custGeom>
            <a:avLst/>
            <a:gdLst/>
            <a:ahLst/>
            <a:cxnLst/>
            <a:rect l="l" t="t" r="r" b="b"/>
            <a:pathLst>
              <a:path w="1198840" h="1221284">
                <a:moveTo>
                  <a:pt x="0" y="0"/>
                </a:moveTo>
                <a:lnTo>
                  <a:pt x="1198839" y="0"/>
                </a:lnTo>
                <a:lnTo>
                  <a:pt x="1198839" y="1221284"/>
                </a:lnTo>
                <a:lnTo>
                  <a:pt x="0" y="1221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36" r="-936"/>
            </a:stretch>
          </a:blipFill>
        </p:spPr>
      </p:sp>
      <p:sp>
        <p:nvSpPr>
          <p:cNvPr id="12" name="Freeform 12"/>
          <p:cNvSpPr/>
          <p:nvPr/>
        </p:nvSpPr>
        <p:spPr>
          <a:xfrm rot="-9659300">
            <a:off x="7972891" y="2627019"/>
            <a:ext cx="1196047" cy="1221118"/>
          </a:xfrm>
          <a:custGeom>
            <a:avLst/>
            <a:gdLst/>
            <a:ahLst/>
            <a:cxnLst/>
            <a:rect l="l" t="t" r="r" b="b"/>
            <a:pathLst>
              <a:path w="1196047" h="1221118">
                <a:moveTo>
                  <a:pt x="0" y="0"/>
                </a:moveTo>
                <a:lnTo>
                  <a:pt x="1196047" y="0"/>
                </a:lnTo>
                <a:lnTo>
                  <a:pt x="1196047" y="1221118"/>
                </a:lnTo>
                <a:lnTo>
                  <a:pt x="0" y="1221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48" r="-1048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173611" y="1853326"/>
            <a:ext cx="2936719" cy="3368011"/>
            <a:chOff x="0" y="0"/>
            <a:chExt cx="2559863" cy="29358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59885" cy="2935859"/>
            </a:xfrm>
            <a:custGeom>
              <a:avLst/>
              <a:gdLst/>
              <a:ahLst/>
              <a:cxnLst/>
              <a:rect l="l" t="t" r="r" b="b"/>
              <a:pathLst>
                <a:path w="2559885" h="2935859">
                  <a:moveTo>
                    <a:pt x="0" y="474218"/>
                  </a:moveTo>
                  <a:cubicBezTo>
                    <a:pt x="0" y="214122"/>
                    <a:pt x="222676" y="0"/>
                    <a:pt x="501599" y="0"/>
                  </a:cubicBezTo>
                  <a:lnTo>
                    <a:pt x="2058288" y="0"/>
                  </a:lnTo>
                  <a:lnTo>
                    <a:pt x="2058288" y="104775"/>
                  </a:lnTo>
                  <a:lnTo>
                    <a:pt x="2058288" y="0"/>
                  </a:lnTo>
                  <a:lnTo>
                    <a:pt x="2058288" y="104775"/>
                  </a:lnTo>
                  <a:lnTo>
                    <a:pt x="2058288" y="0"/>
                  </a:lnTo>
                  <a:cubicBezTo>
                    <a:pt x="2337211" y="0"/>
                    <a:pt x="2559885" y="214122"/>
                    <a:pt x="2559885" y="474218"/>
                  </a:cubicBezTo>
                  <a:lnTo>
                    <a:pt x="2559885" y="2461641"/>
                  </a:lnTo>
                  <a:lnTo>
                    <a:pt x="2447528" y="2461641"/>
                  </a:lnTo>
                  <a:lnTo>
                    <a:pt x="2559885" y="2461641"/>
                  </a:lnTo>
                  <a:cubicBezTo>
                    <a:pt x="2559885" y="2721737"/>
                    <a:pt x="2337211" y="2935859"/>
                    <a:pt x="2058288" y="2935859"/>
                  </a:cubicBezTo>
                  <a:lnTo>
                    <a:pt x="2058288" y="2831084"/>
                  </a:lnTo>
                  <a:lnTo>
                    <a:pt x="2058288" y="2935859"/>
                  </a:lnTo>
                  <a:lnTo>
                    <a:pt x="501599" y="2935859"/>
                  </a:lnTo>
                  <a:lnTo>
                    <a:pt x="501599" y="2831084"/>
                  </a:lnTo>
                  <a:lnTo>
                    <a:pt x="501599" y="2935859"/>
                  </a:lnTo>
                  <a:cubicBezTo>
                    <a:pt x="222676" y="2935859"/>
                    <a:pt x="0" y="2721737"/>
                    <a:pt x="0" y="2461641"/>
                  </a:cubicBezTo>
                  <a:lnTo>
                    <a:pt x="0" y="474218"/>
                  </a:lnTo>
                  <a:lnTo>
                    <a:pt x="112359" y="474218"/>
                  </a:lnTo>
                  <a:lnTo>
                    <a:pt x="0" y="474218"/>
                  </a:lnTo>
                  <a:moveTo>
                    <a:pt x="224719" y="474218"/>
                  </a:moveTo>
                  <a:lnTo>
                    <a:pt x="224719" y="2461641"/>
                  </a:lnTo>
                  <a:lnTo>
                    <a:pt x="112359" y="2461641"/>
                  </a:lnTo>
                  <a:lnTo>
                    <a:pt x="224719" y="2461641"/>
                  </a:lnTo>
                  <a:cubicBezTo>
                    <a:pt x="224719" y="2609596"/>
                    <a:pt x="350561" y="2726309"/>
                    <a:pt x="501599" y="2726309"/>
                  </a:cubicBezTo>
                  <a:lnTo>
                    <a:pt x="2058288" y="2726309"/>
                  </a:lnTo>
                  <a:cubicBezTo>
                    <a:pt x="2209326" y="2726309"/>
                    <a:pt x="2335168" y="2609596"/>
                    <a:pt x="2335168" y="2461641"/>
                  </a:cubicBezTo>
                  <a:lnTo>
                    <a:pt x="2335168" y="474218"/>
                  </a:lnTo>
                  <a:lnTo>
                    <a:pt x="2447528" y="474218"/>
                  </a:lnTo>
                  <a:lnTo>
                    <a:pt x="2335168" y="474218"/>
                  </a:lnTo>
                  <a:cubicBezTo>
                    <a:pt x="2335168" y="326263"/>
                    <a:pt x="2209326" y="209550"/>
                    <a:pt x="2058288" y="209550"/>
                  </a:cubicBezTo>
                  <a:lnTo>
                    <a:pt x="501599" y="209550"/>
                  </a:lnTo>
                  <a:lnTo>
                    <a:pt x="501599" y="104775"/>
                  </a:lnTo>
                  <a:lnTo>
                    <a:pt x="501599" y="209550"/>
                  </a:lnTo>
                  <a:cubicBezTo>
                    <a:pt x="350561" y="209550"/>
                    <a:pt x="224719" y="326263"/>
                    <a:pt x="224719" y="474218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157679" y="1802877"/>
            <a:ext cx="2873143" cy="3291971"/>
            <a:chOff x="0" y="0"/>
            <a:chExt cx="2562296" cy="29358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62352" cy="2935859"/>
            </a:xfrm>
            <a:custGeom>
              <a:avLst/>
              <a:gdLst/>
              <a:ahLst/>
              <a:cxnLst/>
              <a:rect l="l" t="t" r="r" b="b"/>
              <a:pathLst>
                <a:path w="2562352" h="2935859">
                  <a:moveTo>
                    <a:pt x="0" y="501396"/>
                  </a:moveTo>
                  <a:cubicBezTo>
                    <a:pt x="0" y="225552"/>
                    <a:pt x="221361" y="0"/>
                    <a:pt x="496951" y="0"/>
                  </a:cubicBezTo>
                  <a:lnTo>
                    <a:pt x="2065401" y="0"/>
                  </a:lnTo>
                  <a:lnTo>
                    <a:pt x="2065401" y="104775"/>
                  </a:lnTo>
                  <a:lnTo>
                    <a:pt x="2065401" y="0"/>
                  </a:lnTo>
                  <a:cubicBezTo>
                    <a:pt x="2340991" y="0"/>
                    <a:pt x="2562352" y="225552"/>
                    <a:pt x="2562352" y="501396"/>
                  </a:cubicBezTo>
                  <a:lnTo>
                    <a:pt x="2457577" y="501396"/>
                  </a:lnTo>
                  <a:lnTo>
                    <a:pt x="2562352" y="501396"/>
                  </a:lnTo>
                  <a:lnTo>
                    <a:pt x="2562352" y="2434463"/>
                  </a:lnTo>
                  <a:lnTo>
                    <a:pt x="2457577" y="2434463"/>
                  </a:lnTo>
                  <a:lnTo>
                    <a:pt x="2562352" y="2434463"/>
                  </a:lnTo>
                  <a:cubicBezTo>
                    <a:pt x="2562352" y="2710180"/>
                    <a:pt x="2340991" y="2935859"/>
                    <a:pt x="2065401" y="2935859"/>
                  </a:cubicBezTo>
                  <a:lnTo>
                    <a:pt x="2065401" y="2831084"/>
                  </a:lnTo>
                  <a:lnTo>
                    <a:pt x="2065401" y="2935859"/>
                  </a:lnTo>
                  <a:lnTo>
                    <a:pt x="496951" y="2935859"/>
                  </a:lnTo>
                  <a:lnTo>
                    <a:pt x="496951" y="2831084"/>
                  </a:lnTo>
                  <a:lnTo>
                    <a:pt x="496951" y="2935859"/>
                  </a:lnTo>
                  <a:cubicBezTo>
                    <a:pt x="221361" y="2935859"/>
                    <a:pt x="0" y="2710180"/>
                    <a:pt x="0" y="2434463"/>
                  </a:cubicBezTo>
                  <a:lnTo>
                    <a:pt x="0" y="501396"/>
                  </a:lnTo>
                  <a:lnTo>
                    <a:pt x="104775" y="501396"/>
                  </a:lnTo>
                  <a:lnTo>
                    <a:pt x="0" y="501396"/>
                  </a:lnTo>
                  <a:moveTo>
                    <a:pt x="209550" y="501396"/>
                  </a:moveTo>
                  <a:lnTo>
                    <a:pt x="209550" y="2434463"/>
                  </a:lnTo>
                  <a:lnTo>
                    <a:pt x="104775" y="2434463"/>
                  </a:lnTo>
                  <a:lnTo>
                    <a:pt x="209550" y="2434463"/>
                  </a:lnTo>
                  <a:cubicBezTo>
                    <a:pt x="209550" y="2596769"/>
                    <a:pt x="339344" y="2726309"/>
                    <a:pt x="496951" y="2726309"/>
                  </a:cubicBezTo>
                  <a:lnTo>
                    <a:pt x="2065401" y="2726309"/>
                  </a:lnTo>
                  <a:cubicBezTo>
                    <a:pt x="2223008" y="2726309"/>
                    <a:pt x="2352802" y="2596769"/>
                    <a:pt x="2352802" y="2434463"/>
                  </a:cubicBezTo>
                  <a:lnTo>
                    <a:pt x="2352802" y="501396"/>
                  </a:lnTo>
                  <a:cubicBezTo>
                    <a:pt x="2352802" y="339090"/>
                    <a:pt x="2223008" y="209550"/>
                    <a:pt x="2065401" y="209550"/>
                  </a:cubicBezTo>
                  <a:lnTo>
                    <a:pt x="496951" y="209550"/>
                  </a:lnTo>
                  <a:lnTo>
                    <a:pt x="496951" y="104775"/>
                  </a:lnTo>
                  <a:lnTo>
                    <a:pt x="496951" y="209550"/>
                  </a:lnTo>
                  <a:cubicBezTo>
                    <a:pt x="339344" y="209550"/>
                    <a:pt x="209550" y="339090"/>
                    <a:pt x="209550" y="501396"/>
                  </a:cubicBezTo>
                  <a:close/>
                </a:path>
              </a:pathLst>
            </a:custGeom>
            <a:solidFill>
              <a:srgbClr val="00B05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2946215" y="2326154"/>
            <a:ext cx="1296072" cy="1296072"/>
          </a:xfrm>
          <a:custGeom>
            <a:avLst/>
            <a:gdLst/>
            <a:ahLst/>
            <a:cxnLst/>
            <a:rect l="l" t="t" r="r" b="b"/>
            <a:pathLst>
              <a:path w="1296072" h="1296072">
                <a:moveTo>
                  <a:pt x="0" y="0"/>
                </a:moveTo>
                <a:lnTo>
                  <a:pt x="1296072" y="0"/>
                </a:lnTo>
                <a:lnTo>
                  <a:pt x="1296072" y="1296072"/>
                </a:lnTo>
                <a:lnTo>
                  <a:pt x="0" y="1296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428037" y="2974190"/>
            <a:ext cx="1488671" cy="1131049"/>
          </a:xfrm>
          <a:custGeom>
            <a:avLst/>
            <a:gdLst/>
            <a:ahLst/>
            <a:cxnLst/>
            <a:rect l="l" t="t" r="r" b="b"/>
            <a:pathLst>
              <a:path w="1488671" h="1131049">
                <a:moveTo>
                  <a:pt x="0" y="0"/>
                </a:moveTo>
                <a:lnTo>
                  <a:pt x="1488671" y="0"/>
                </a:lnTo>
                <a:lnTo>
                  <a:pt x="1488671" y="1131049"/>
                </a:lnTo>
                <a:lnTo>
                  <a:pt x="0" y="11310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89669" y="2974190"/>
            <a:ext cx="1488671" cy="1131049"/>
          </a:xfrm>
          <a:custGeom>
            <a:avLst/>
            <a:gdLst/>
            <a:ahLst/>
            <a:cxnLst/>
            <a:rect l="l" t="t" r="r" b="b"/>
            <a:pathLst>
              <a:path w="1488671" h="1131049">
                <a:moveTo>
                  <a:pt x="0" y="0"/>
                </a:moveTo>
                <a:lnTo>
                  <a:pt x="1488671" y="0"/>
                </a:lnTo>
                <a:lnTo>
                  <a:pt x="1488671" y="1131049"/>
                </a:lnTo>
                <a:lnTo>
                  <a:pt x="0" y="11310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28700" y="6614266"/>
            <a:ext cx="16659320" cy="2220316"/>
            <a:chOff x="0" y="0"/>
            <a:chExt cx="19647430" cy="26185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647408" cy="2618613"/>
            </a:xfrm>
            <a:custGeom>
              <a:avLst/>
              <a:gdLst/>
              <a:ahLst/>
              <a:cxnLst/>
              <a:rect l="l" t="t" r="r" b="b"/>
              <a:pathLst>
                <a:path w="19647408" h="2618613">
                  <a:moveTo>
                    <a:pt x="0" y="654685"/>
                  </a:moveTo>
                  <a:lnTo>
                    <a:pt x="17658883" y="654685"/>
                  </a:lnTo>
                  <a:lnTo>
                    <a:pt x="17658883" y="0"/>
                  </a:lnTo>
                  <a:lnTo>
                    <a:pt x="19647408" y="1309243"/>
                  </a:lnTo>
                  <a:lnTo>
                    <a:pt x="17658883" y="2618613"/>
                  </a:lnTo>
                  <a:lnTo>
                    <a:pt x="17658883" y="1963928"/>
                  </a:lnTo>
                  <a:lnTo>
                    <a:pt x="0" y="1963928"/>
                  </a:lnTo>
                  <a:lnTo>
                    <a:pt x="994359" y="1309243"/>
                  </a:lnTo>
                  <a:close/>
                </a:path>
              </a:pathLst>
            </a:custGeom>
            <a:solidFill>
              <a:srgbClr val="00B5D1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474759" y="7475910"/>
            <a:ext cx="497027" cy="49702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AE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24615" y="7475910"/>
            <a:ext cx="497027" cy="49702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6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01270" y="7475910"/>
            <a:ext cx="497027" cy="49702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207226" y="7475910"/>
            <a:ext cx="497027" cy="49702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704045" y="7473674"/>
            <a:ext cx="497027" cy="497027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4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092067" y="7475910"/>
            <a:ext cx="497027" cy="497027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6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461565" y="7475910"/>
            <a:ext cx="497027" cy="49702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203247" y="7475910"/>
            <a:ext cx="497027" cy="497027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9316937" y="8794953"/>
            <a:ext cx="2092208" cy="1216096"/>
          </a:xfrm>
          <a:custGeom>
            <a:avLst/>
            <a:gdLst/>
            <a:ahLst/>
            <a:cxnLst/>
            <a:rect l="l" t="t" r="r" b="b"/>
            <a:pathLst>
              <a:path w="2092208" h="1216096">
                <a:moveTo>
                  <a:pt x="0" y="0"/>
                </a:moveTo>
                <a:lnTo>
                  <a:pt x="2092208" y="0"/>
                </a:lnTo>
                <a:lnTo>
                  <a:pt x="2092208" y="1216096"/>
                </a:lnTo>
                <a:lnTo>
                  <a:pt x="0" y="12160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2891144" y="3885424"/>
            <a:ext cx="1622717" cy="82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-1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REDUCE DEMAND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507261" y="3832607"/>
            <a:ext cx="2269420" cy="82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-1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ALTERNATIVE SOURCES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487940" y="3768806"/>
            <a:ext cx="2271643" cy="82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-13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OPTIMIZE EFFICIENT USE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125000" y="8949734"/>
            <a:ext cx="1696256" cy="113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</a:pPr>
            <a:r>
              <a:rPr lang="en-US" sz="2487" b="1" spc="-9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Audit </a:t>
            </a:r>
          </a:p>
          <a:p>
            <a:pPr algn="ctr">
              <a:lnSpc>
                <a:spcPts val="1606"/>
              </a:lnSpc>
            </a:pPr>
            <a:r>
              <a:rPr lang="en-US" sz="1487" b="1" spc="-5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Supply</a:t>
            </a:r>
          </a:p>
          <a:p>
            <a:pPr algn="ctr">
              <a:lnSpc>
                <a:spcPts val="1606"/>
              </a:lnSpc>
            </a:pPr>
            <a:r>
              <a:rPr lang="en-US" sz="1487" b="1" spc="-5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Distribution</a:t>
            </a:r>
          </a:p>
          <a:p>
            <a:pPr algn="ctr">
              <a:lnSpc>
                <a:spcPts val="1606"/>
              </a:lnSpc>
            </a:pPr>
            <a:r>
              <a:rPr lang="en-US" sz="1487" b="1" spc="-5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Demand </a:t>
            </a:r>
          </a:p>
          <a:p>
            <a:pPr algn="ctr">
              <a:lnSpc>
                <a:spcPts val="1606"/>
              </a:lnSpc>
            </a:pPr>
            <a:r>
              <a:rPr lang="en-US" sz="1487" b="1" spc="-5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Waste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52434" y="9026104"/>
            <a:ext cx="1871119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4"/>
              </a:lnSpc>
            </a:pPr>
            <a:r>
              <a:rPr lang="en-US" sz="2487" b="1" spc="-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System review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577464" y="8948080"/>
            <a:ext cx="204693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4"/>
              </a:lnSpc>
            </a:pPr>
            <a:r>
              <a:rPr lang="en-US" sz="2487" b="1" spc="-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Permanent </a:t>
            </a:r>
          </a:p>
          <a:p>
            <a:pPr algn="l">
              <a:lnSpc>
                <a:spcPts val="2984"/>
              </a:lnSpc>
            </a:pPr>
            <a:r>
              <a:rPr lang="en-US" sz="2487" b="1" spc="-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monitoring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23553" y="9035629"/>
            <a:ext cx="1063227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Finding </a:t>
            </a:r>
          </a:p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</a:t>
            </a:r>
          </a:p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savings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373706" y="8987800"/>
            <a:ext cx="165473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1"/>
              </a:lnSpc>
            </a:pPr>
            <a:r>
              <a:rPr lang="en-US" sz="2034" b="1" spc="-7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Employee</a:t>
            </a:r>
          </a:p>
          <a:p>
            <a:pPr algn="l">
              <a:lnSpc>
                <a:spcPts val="2441"/>
              </a:lnSpc>
            </a:pPr>
            <a:r>
              <a:rPr lang="en-US" sz="2034" b="1" spc="-8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Training &amp;  Engagement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624395" y="9016579"/>
            <a:ext cx="165473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1"/>
              </a:lnSpc>
            </a:pPr>
            <a:r>
              <a:rPr lang="en-US" sz="2034" b="1" spc="-8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Optimisations &amp; Controls</a:t>
            </a:r>
          </a:p>
        </p:txBody>
      </p:sp>
      <p:sp>
        <p:nvSpPr>
          <p:cNvPr id="56" name="Freeform 56"/>
          <p:cNvSpPr/>
          <p:nvPr/>
        </p:nvSpPr>
        <p:spPr>
          <a:xfrm>
            <a:off x="13598811" y="8821632"/>
            <a:ext cx="2173283" cy="1263221"/>
          </a:xfrm>
          <a:custGeom>
            <a:avLst/>
            <a:gdLst/>
            <a:ahLst/>
            <a:cxnLst/>
            <a:rect l="l" t="t" r="r" b="b"/>
            <a:pathLst>
              <a:path w="2173283" h="1263221">
                <a:moveTo>
                  <a:pt x="0" y="0"/>
                </a:moveTo>
                <a:lnTo>
                  <a:pt x="2173282" y="0"/>
                </a:lnTo>
                <a:lnTo>
                  <a:pt x="2173282" y="1263221"/>
                </a:lnTo>
                <a:lnTo>
                  <a:pt x="0" y="1263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13756182" y="8950668"/>
            <a:ext cx="204693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4"/>
              </a:lnSpc>
            </a:pPr>
            <a:r>
              <a:rPr lang="en-US" sz="2487" b="1" spc="-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Asset management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713689" y="5352175"/>
            <a:ext cx="218865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808" b="1" spc="-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Leaks</a:t>
            </a:r>
          </a:p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Artificial demand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581684" y="5352175"/>
            <a:ext cx="218865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Inappropriate uses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157679" y="5270950"/>
            <a:ext cx="300510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808" b="1" spc="-7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Supply system optimization</a:t>
            </a:r>
          </a:p>
          <a:p>
            <a:pPr algn="l">
              <a:lnSpc>
                <a:spcPts val="2170"/>
              </a:lnSpc>
            </a:pPr>
            <a:r>
              <a:rPr lang="en-US" sz="1808" b="1" spc="-7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Controls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23449" y="600422"/>
            <a:ext cx="16441102" cy="41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2"/>
              </a:lnSpc>
              <a:spcBef>
                <a:spcPct val="0"/>
              </a:spcBef>
            </a:pPr>
            <a:r>
              <a:rPr lang="en-US" sz="3200" b="1" u="none" strike="noStrike">
                <a:solidFill>
                  <a:srgbClr val="FFFFFF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Reduce. Replace. Optimize. Your Roadmap to Efficient Compressed Air Management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46947" y="6309700"/>
            <a:ext cx="10099358" cy="41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2"/>
              </a:lnSpc>
              <a:spcBef>
                <a:spcPct val="0"/>
              </a:spcBef>
            </a:pPr>
            <a:r>
              <a:rPr lang="en-US" sz="3200" b="1" u="none" strike="noStrike">
                <a:solidFill>
                  <a:srgbClr val="FFFFFF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Follow These Holistic Steps for Energy Optimisation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553" y="970343"/>
            <a:ext cx="7867654" cy="669835"/>
            <a:chOff x="0" y="0"/>
            <a:chExt cx="2072139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139" cy="176417"/>
            </a:xfrm>
            <a:custGeom>
              <a:avLst/>
              <a:gdLst/>
              <a:ahLst/>
              <a:cxnLst/>
              <a:rect l="l" t="t" r="r" b="b"/>
              <a:pathLst>
                <a:path w="2072139" h="176417">
                  <a:moveTo>
                    <a:pt x="0" y="0"/>
                  </a:moveTo>
                  <a:lnTo>
                    <a:pt x="2072139" y="0"/>
                  </a:lnTo>
                  <a:lnTo>
                    <a:pt x="2072139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72139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071827"/>
            <a:ext cx="16071056" cy="7170946"/>
            <a:chOff x="0" y="0"/>
            <a:chExt cx="21428075" cy="95612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28077" cy="9561261"/>
            </a:xfrm>
            <a:custGeom>
              <a:avLst/>
              <a:gdLst/>
              <a:ahLst/>
              <a:cxnLst/>
              <a:rect l="l" t="t" r="r" b="b"/>
              <a:pathLst>
                <a:path w="21428077" h="9561261">
                  <a:moveTo>
                    <a:pt x="0" y="0"/>
                  </a:moveTo>
                  <a:lnTo>
                    <a:pt x="21428077" y="0"/>
                  </a:lnTo>
                  <a:lnTo>
                    <a:pt x="21428077" y="9561261"/>
                  </a:lnTo>
                  <a:lnTo>
                    <a:pt x="0" y="95612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428075" cy="959936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IIoT </a:t>
              </a: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– Industrial Internet of Things – use of IoT technologies (sensors, devices, connectivity and data analytics) in industry</a:t>
              </a:r>
            </a:p>
            <a:p>
              <a:pPr algn="l">
                <a:lnSpc>
                  <a:spcPts val="3080"/>
                </a:lnSpc>
              </a:pPr>
              <a:endPara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Wireless IIoT measurement</a:t>
              </a: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is using wireless networks (WiFi, BT, LTE, LoRa) to send sensor data to edge gateways and cloud platforms.</a:t>
              </a:r>
            </a:p>
            <a:p>
              <a:pPr algn="l">
                <a:lnSpc>
                  <a:spcPts val="3080"/>
                </a:lnSpc>
              </a:pPr>
              <a:endPara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Key features use cases in CAS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Real-time monitoring of energy use, machine operation, processes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Integration with MES, EMS, ERP, SCADA systems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Remote access and control of industrial equipment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Data driven optimization of energy usage, quality, operations, safety, reliability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Predictive maintenance using sensor data with help of AI (*new)</a:t>
              </a:r>
            </a:p>
            <a:p>
              <a:pPr marL="398146" lvl="1" indent="-199073" algn="l">
                <a:lnSpc>
                  <a:spcPts val="3080"/>
                </a:lnSpc>
              </a:pPr>
              <a:endParaRPr lang="en-US" sz="22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3080"/>
                </a:lnSpc>
              </a:pPr>
              <a:r>
                <a:rPr lang="en-US" sz="220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Focus on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Reliability: Must work in harsh environments (dust, heat, EMI..)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Scalability: Handle many connected devices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Security: Prevent unauthorized access to sensitive industrial data</a:t>
              </a:r>
            </a:p>
            <a:p>
              <a:pPr marL="398146" lvl="1" indent="-199073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Low latency: Near real-time data transfer (e.g., 1–5 sec sample rate)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23925"/>
            <a:ext cx="9110324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IIoT in Compresssed Air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30332" y="6174561"/>
            <a:ext cx="1794293" cy="1744980"/>
            <a:chOff x="0" y="0"/>
            <a:chExt cx="472571" cy="4595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2571" cy="459583"/>
            </a:xfrm>
            <a:custGeom>
              <a:avLst/>
              <a:gdLst/>
              <a:ahLst/>
              <a:cxnLst/>
              <a:rect l="l" t="t" r="r" b="b"/>
              <a:pathLst>
                <a:path w="472571" h="459583">
                  <a:moveTo>
                    <a:pt x="0" y="0"/>
                  </a:moveTo>
                  <a:lnTo>
                    <a:pt x="472571" y="0"/>
                  </a:lnTo>
                  <a:lnTo>
                    <a:pt x="472571" y="459583"/>
                  </a:lnTo>
                  <a:lnTo>
                    <a:pt x="0" y="459583"/>
                  </a:lnTo>
                  <a:close/>
                </a:path>
              </a:pathLst>
            </a:custGeom>
            <a:solidFill>
              <a:srgbClr val="DCEA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2571" cy="497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46814" y="6223604"/>
            <a:ext cx="1794293" cy="1744980"/>
            <a:chOff x="0" y="0"/>
            <a:chExt cx="472571" cy="4595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2571" cy="459583"/>
            </a:xfrm>
            <a:custGeom>
              <a:avLst/>
              <a:gdLst/>
              <a:ahLst/>
              <a:cxnLst/>
              <a:rect l="l" t="t" r="r" b="b"/>
              <a:pathLst>
                <a:path w="472571" h="459583">
                  <a:moveTo>
                    <a:pt x="0" y="0"/>
                  </a:moveTo>
                  <a:lnTo>
                    <a:pt x="472571" y="0"/>
                  </a:lnTo>
                  <a:lnTo>
                    <a:pt x="472571" y="459583"/>
                  </a:lnTo>
                  <a:lnTo>
                    <a:pt x="0" y="459583"/>
                  </a:lnTo>
                  <a:close/>
                </a:path>
              </a:pathLst>
            </a:custGeom>
            <a:solidFill>
              <a:srgbClr val="3ABB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72571" cy="497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25263" y="6195516"/>
            <a:ext cx="1794293" cy="1744980"/>
            <a:chOff x="0" y="0"/>
            <a:chExt cx="472571" cy="4595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2571" cy="459583"/>
            </a:xfrm>
            <a:custGeom>
              <a:avLst/>
              <a:gdLst/>
              <a:ahLst/>
              <a:cxnLst/>
              <a:rect l="l" t="t" r="r" b="b"/>
              <a:pathLst>
                <a:path w="472571" h="459583">
                  <a:moveTo>
                    <a:pt x="0" y="0"/>
                  </a:moveTo>
                  <a:lnTo>
                    <a:pt x="472571" y="0"/>
                  </a:lnTo>
                  <a:lnTo>
                    <a:pt x="472571" y="459583"/>
                  </a:lnTo>
                  <a:lnTo>
                    <a:pt x="0" y="45958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72571" cy="497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8249" y="397359"/>
            <a:ext cx="15048035" cy="1027272"/>
            <a:chOff x="0" y="0"/>
            <a:chExt cx="20064046" cy="13696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064047" cy="1369696"/>
            </a:xfrm>
            <a:custGeom>
              <a:avLst/>
              <a:gdLst/>
              <a:ahLst/>
              <a:cxnLst/>
              <a:rect l="l" t="t" r="r" b="b"/>
              <a:pathLst>
                <a:path w="20064047" h="1369696">
                  <a:moveTo>
                    <a:pt x="0" y="0"/>
                  </a:moveTo>
                  <a:lnTo>
                    <a:pt x="20064047" y="0"/>
                  </a:lnTo>
                  <a:lnTo>
                    <a:pt x="20064047" y="1369696"/>
                  </a:lnTo>
                  <a:lnTo>
                    <a:pt x="0" y="13696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20064046" cy="136017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87"/>
                </a:lnSpc>
              </a:pPr>
              <a:r>
                <a:rPr lang="en-US" sz="3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IIoT devices, equipment , connectivity, data analytics and users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13114" y="5938164"/>
            <a:ext cx="1577638" cy="887421"/>
          </a:xfrm>
          <a:custGeom>
            <a:avLst/>
            <a:gdLst/>
            <a:ahLst/>
            <a:cxnLst/>
            <a:rect l="l" t="t" r="r" b="b"/>
            <a:pathLst>
              <a:path w="1577638" h="887421">
                <a:moveTo>
                  <a:pt x="0" y="0"/>
                </a:moveTo>
                <a:lnTo>
                  <a:pt x="1577638" y="0"/>
                </a:lnTo>
                <a:lnTo>
                  <a:pt x="1577638" y="887421"/>
                </a:lnTo>
                <a:lnTo>
                  <a:pt x="0" y="887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545483" y="5648146"/>
            <a:ext cx="1178593" cy="1178593"/>
          </a:xfrm>
          <a:custGeom>
            <a:avLst/>
            <a:gdLst/>
            <a:ahLst/>
            <a:cxnLst/>
            <a:rect l="l" t="t" r="r" b="b"/>
            <a:pathLst>
              <a:path w="1178593" h="1178593">
                <a:moveTo>
                  <a:pt x="0" y="0"/>
                </a:moveTo>
                <a:lnTo>
                  <a:pt x="1178593" y="0"/>
                </a:lnTo>
                <a:lnTo>
                  <a:pt x="1178593" y="1178593"/>
                </a:lnTo>
                <a:lnTo>
                  <a:pt x="0" y="1178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808472" y="7167154"/>
            <a:ext cx="1178593" cy="1178593"/>
          </a:xfrm>
          <a:custGeom>
            <a:avLst/>
            <a:gdLst/>
            <a:ahLst/>
            <a:cxnLst/>
            <a:rect l="l" t="t" r="r" b="b"/>
            <a:pathLst>
              <a:path w="1178593" h="1178593">
                <a:moveTo>
                  <a:pt x="0" y="0"/>
                </a:moveTo>
                <a:lnTo>
                  <a:pt x="1178594" y="0"/>
                </a:lnTo>
                <a:lnTo>
                  <a:pt x="1178594" y="1178593"/>
                </a:lnTo>
                <a:lnTo>
                  <a:pt x="0" y="1178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flipH="1" flipV="1">
            <a:off x="5060250" y="5945674"/>
            <a:ext cx="770818" cy="298963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V="1">
            <a:off x="1401933" y="5445327"/>
            <a:ext cx="3298955" cy="49283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>
            <a:off x="5060250" y="5445327"/>
            <a:ext cx="4588589" cy="129359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3" name="Freeform 23"/>
          <p:cNvSpPr/>
          <p:nvPr/>
        </p:nvSpPr>
        <p:spPr>
          <a:xfrm>
            <a:off x="8136103" y="5949572"/>
            <a:ext cx="1064956" cy="1080716"/>
          </a:xfrm>
          <a:custGeom>
            <a:avLst/>
            <a:gdLst/>
            <a:ahLst/>
            <a:cxnLst/>
            <a:rect l="l" t="t" r="r" b="b"/>
            <a:pathLst>
              <a:path w="1064956" h="1080716">
                <a:moveTo>
                  <a:pt x="0" y="0"/>
                </a:moveTo>
                <a:lnTo>
                  <a:pt x="1064956" y="0"/>
                </a:lnTo>
                <a:lnTo>
                  <a:pt x="1064956" y="1080716"/>
                </a:lnTo>
                <a:lnTo>
                  <a:pt x="0" y="1080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8505" r="-42708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258969" y="7969372"/>
            <a:ext cx="930213" cy="5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El.Power/current</a:t>
            </a:r>
          </a:p>
        </p:txBody>
      </p:sp>
      <p:sp>
        <p:nvSpPr>
          <p:cNvPr id="25" name="AutoShape 25"/>
          <p:cNvSpPr/>
          <p:nvPr/>
        </p:nvSpPr>
        <p:spPr>
          <a:xfrm>
            <a:off x="9800517" y="5574686"/>
            <a:ext cx="596021" cy="32900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6" name="Freeform 26"/>
          <p:cNvSpPr/>
          <p:nvPr/>
        </p:nvSpPr>
        <p:spPr>
          <a:xfrm>
            <a:off x="10093262" y="5786167"/>
            <a:ext cx="2488244" cy="2488244"/>
          </a:xfrm>
          <a:custGeom>
            <a:avLst/>
            <a:gdLst/>
            <a:ahLst/>
            <a:cxnLst/>
            <a:rect l="l" t="t" r="r" b="b"/>
            <a:pathLst>
              <a:path w="2488244" h="2488244">
                <a:moveTo>
                  <a:pt x="0" y="0"/>
                </a:moveTo>
                <a:lnTo>
                  <a:pt x="2488244" y="0"/>
                </a:lnTo>
                <a:lnTo>
                  <a:pt x="2488244" y="2488243"/>
                </a:lnTo>
                <a:lnTo>
                  <a:pt x="0" y="248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flipV="1">
            <a:off x="10435238" y="5729767"/>
            <a:ext cx="2679332" cy="5640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28" name="Freeform 28"/>
          <p:cNvSpPr/>
          <p:nvPr/>
        </p:nvSpPr>
        <p:spPr>
          <a:xfrm>
            <a:off x="12799838" y="5837114"/>
            <a:ext cx="2488244" cy="2488244"/>
          </a:xfrm>
          <a:custGeom>
            <a:avLst/>
            <a:gdLst/>
            <a:ahLst/>
            <a:cxnLst/>
            <a:rect l="l" t="t" r="r" b="b"/>
            <a:pathLst>
              <a:path w="2488244" h="2488244">
                <a:moveTo>
                  <a:pt x="0" y="0"/>
                </a:moveTo>
                <a:lnTo>
                  <a:pt x="2488244" y="0"/>
                </a:lnTo>
                <a:lnTo>
                  <a:pt x="2488244" y="2488243"/>
                </a:lnTo>
                <a:lnTo>
                  <a:pt x="0" y="248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9" name="AutoShape 29"/>
          <p:cNvSpPr/>
          <p:nvPr/>
        </p:nvSpPr>
        <p:spPr>
          <a:xfrm>
            <a:off x="13148742" y="5729767"/>
            <a:ext cx="2696010" cy="8622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>
            <a:off x="5810285" y="6150069"/>
            <a:ext cx="176780" cy="1606381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1" name="Freeform 31"/>
          <p:cNvSpPr/>
          <p:nvPr/>
        </p:nvSpPr>
        <p:spPr>
          <a:xfrm>
            <a:off x="6784028" y="6624189"/>
            <a:ext cx="1178593" cy="1178593"/>
          </a:xfrm>
          <a:custGeom>
            <a:avLst/>
            <a:gdLst/>
            <a:ahLst/>
            <a:cxnLst/>
            <a:rect l="l" t="t" r="r" b="b"/>
            <a:pathLst>
              <a:path w="1178593" h="1178593">
                <a:moveTo>
                  <a:pt x="0" y="0"/>
                </a:moveTo>
                <a:lnTo>
                  <a:pt x="1178593" y="0"/>
                </a:lnTo>
                <a:lnTo>
                  <a:pt x="1178593" y="1178593"/>
                </a:lnTo>
                <a:lnTo>
                  <a:pt x="0" y="1178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2" name="AutoShape 32"/>
          <p:cNvSpPr/>
          <p:nvPr/>
        </p:nvSpPr>
        <p:spPr>
          <a:xfrm flipV="1">
            <a:off x="8869604" y="6063521"/>
            <a:ext cx="331455" cy="29244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3" name="AutoShape 33"/>
          <p:cNvSpPr/>
          <p:nvPr/>
        </p:nvSpPr>
        <p:spPr>
          <a:xfrm flipV="1">
            <a:off x="10335617" y="6266340"/>
            <a:ext cx="713674" cy="9211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4" name="AutoShape 34"/>
          <p:cNvSpPr/>
          <p:nvPr/>
        </p:nvSpPr>
        <p:spPr>
          <a:xfrm>
            <a:off x="13114570" y="6101513"/>
            <a:ext cx="631780" cy="174038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5" name="AutoShape 35"/>
          <p:cNvSpPr/>
          <p:nvPr/>
        </p:nvSpPr>
        <p:spPr>
          <a:xfrm flipV="1">
            <a:off x="5987066" y="7323067"/>
            <a:ext cx="1718340" cy="433383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6" name="Freeform 36"/>
          <p:cNvSpPr/>
          <p:nvPr/>
        </p:nvSpPr>
        <p:spPr>
          <a:xfrm>
            <a:off x="15583357" y="5815991"/>
            <a:ext cx="2488244" cy="2488244"/>
          </a:xfrm>
          <a:custGeom>
            <a:avLst/>
            <a:gdLst/>
            <a:ahLst/>
            <a:cxnLst/>
            <a:rect l="l" t="t" r="r" b="b"/>
            <a:pathLst>
              <a:path w="2488244" h="2488244">
                <a:moveTo>
                  <a:pt x="0" y="0"/>
                </a:moveTo>
                <a:lnTo>
                  <a:pt x="2488244" y="0"/>
                </a:lnTo>
                <a:lnTo>
                  <a:pt x="2488244" y="2488243"/>
                </a:lnTo>
                <a:lnTo>
                  <a:pt x="0" y="248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7" name="AutoShape 37"/>
          <p:cNvSpPr/>
          <p:nvPr/>
        </p:nvSpPr>
        <p:spPr>
          <a:xfrm>
            <a:off x="15795328" y="6116732"/>
            <a:ext cx="776021" cy="83476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38" name="Freeform 38"/>
          <p:cNvSpPr/>
          <p:nvPr/>
        </p:nvSpPr>
        <p:spPr>
          <a:xfrm>
            <a:off x="521199" y="2300060"/>
            <a:ext cx="1959068" cy="1959068"/>
          </a:xfrm>
          <a:custGeom>
            <a:avLst/>
            <a:gdLst/>
            <a:ahLst/>
            <a:cxnLst/>
            <a:rect l="l" t="t" r="r" b="b"/>
            <a:pathLst>
              <a:path w="1959068" h="1959068">
                <a:moveTo>
                  <a:pt x="0" y="0"/>
                </a:moveTo>
                <a:lnTo>
                  <a:pt x="1959068" y="0"/>
                </a:lnTo>
                <a:lnTo>
                  <a:pt x="1959068" y="1959067"/>
                </a:lnTo>
                <a:lnTo>
                  <a:pt x="0" y="19590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AutoShape 39"/>
          <p:cNvSpPr/>
          <p:nvPr/>
        </p:nvSpPr>
        <p:spPr>
          <a:xfrm>
            <a:off x="2480267" y="3279594"/>
            <a:ext cx="2440680" cy="216573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40" name="Freeform 40"/>
          <p:cNvSpPr/>
          <p:nvPr/>
        </p:nvSpPr>
        <p:spPr>
          <a:xfrm>
            <a:off x="4341528" y="5445327"/>
            <a:ext cx="718722" cy="667508"/>
          </a:xfrm>
          <a:custGeom>
            <a:avLst/>
            <a:gdLst/>
            <a:ahLst/>
            <a:cxnLst/>
            <a:rect l="l" t="t" r="r" b="b"/>
            <a:pathLst>
              <a:path w="718722" h="667508">
                <a:moveTo>
                  <a:pt x="0" y="0"/>
                </a:moveTo>
                <a:lnTo>
                  <a:pt x="718722" y="0"/>
                </a:lnTo>
                <a:lnTo>
                  <a:pt x="718722" y="667507"/>
                </a:lnTo>
                <a:lnTo>
                  <a:pt x="0" y="6675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72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081795" y="5692911"/>
            <a:ext cx="718722" cy="667508"/>
          </a:xfrm>
          <a:custGeom>
            <a:avLst/>
            <a:gdLst/>
            <a:ahLst/>
            <a:cxnLst/>
            <a:rect l="l" t="t" r="r" b="b"/>
            <a:pathLst>
              <a:path w="718722" h="667508">
                <a:moveTo>
                  <a:pt x="0" y="0"/>
                </a:moveTo>
                <a:lnTo>
                  <a:pt x="718722" y="0"/>
                </a:lnTo>
                <a:lnTo>
                  <a:pt x="718722" y="667508"/>
                </a:lnTo>
                <a:lnTo>
                  <a:pt x="0" y="6675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72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829092" y="5903689"/>
            <a:ext cx="718722" cy="667508"/>
          </a:xfrm>
          <a:custGeom>
            <a:avLst/>
            <a:gdLst/>
            <a:ahLst/>
            <a:cxnLst/>
            <a:rect l="l" t="t" r="r" b="b"/>
            <a:pathLst>
              <a:path w="718722" h="667508">
                <a:moveTo>
                  <a:pt x="0" y="0"/>
                </a:moveTo>
                <a:lnTo>
                  <a:pt x="718722" y="0"/>
                </a:lnTo>
                <a:lnTo>
                  <a:pt x="718722" y="667507"/>
                </a:lnTo>
                <a:lnTo>
                  <a:pt x="0" y="6675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72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5316657" y="5759010"/>
            <a:ext cx="718722" cy="667508"/>
          </a:xfrm>
          <a:custGeom>
            <a:avLst/>
            <a:gdLst/>
            <a:ahLst/>
            <a:cxnLst/>
            <a:rect l="l" t="t" r="r" b="b"/>
            <a:pathLst>
              <a:path w="718722" h="667508">
                <a:moveTo>
                  <a:pt x="0" y="0"/>
                </a:moveTo>
                <a:lnTo>
                  <a:pt x="718722" y="0"/>
                </a:lnTo>
                <a:lnTo>
                  <a:pt x="718722" y="667508"/>
                </a:lnTo>
                <a:lnTo>
                  <a:pt x="0" y="6675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72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2581506" y="5729767"/>
            <a:ext cx="718722" cy="667508"/>
          </a:xfrm>
          <a:custGeom>
            <a:avLst/>
            <a:gdLst/>
            <a:ahLst/>
            <a:cxnLst/>
            <a:rect l="l" t="t" r="r" b="b"/>
            <a:pathLst>
              <a:path w="718722" h="667508">
                <a:moveTo>
                  <a:pt x="0" y="0"/>
                </a:moveTo>
                <a:lnTo>
                  <a:pt x="718722" y="0"/>
                </a:lnTo>
                <a:lnTo>
                  <a:pt x="718722" y="667507"/>
                </a:lnTo>
                <a:lnTo>
                  <a:pt x="0" y="6675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672"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0335617" y="6167142"/>
            <a:ext cx="1638034" cy="928952"/>
          </a:xfrm>
          <a:custGeom>
            <a:avLst/>
            <a:gdLst/>
            <a:ahLst/>
            <a:cxnLst/>
            <a:rect l="l" t="t" r="r" b="b"/>
            <a:pathLst>
              <a:path w="1638034" h="928952">
                <a:moveTo>
                  <a:pt x="0" y="0"/>
                </a:moveTo>
                <a:lnTo>
                  <a:pt x="1638034" y="0"/>
                </a:lnTo>
                <a:lnTo>
                  <a:pt x="1638034" y="928952"/>
                </a:lnTo>
                <a:lnTo>
                  <a:pt x="0" y="92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3182094" y="6167142"/>
            <a:ext cx="1291339" cy="914094"/>
          </a:xfrm>
          <a:custGeom>
            <a:avLst/>
            <a:gdLst/>
            <a:ahLst/>
            <a:cxnLst/>
            <a:rect l="l" t="t" r="r" b="b"/>
            <a:pathLst>
              <a:path w="1291339" h="914094">
                <a:moveTo>
                  <a:pt x="0" y="0"/>
                </a:moveTo>
                <a:lnTo>
                  <a:pt x="1291339" y="0"/>
                </a:lnTo>
                <a:lnTo>
                  <a:pt x="1291339" y="914094"/>
                </a:lnTo>
                <a:lnTo>
                  <a:pt x="0" y="9140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5992477" y="6200208"/>
            <a:ext cx="1157744" cy="830080"/>
          </a:xfrm>
          <a:custGeom>
            <a:avLst/>
            <a:gdLst/>
            <a:ahLst/>
            <a:cxnLst/>
            <a:rect l="l" t="t" r="r" b="b"/>
            <a:pathLst>
              <a:path w="1157744" h="830080">
                <a:moveTo>
                  <a:pt x="0" y="0"/>
                </a:moveTo>
                <a:lnTo>
                  <a:pt x="1157743" y="0"/>
                </a:lnTo>
                <a:lnTo>
                  <a:pt x="1157743" y="830080"/>
                </a:lnTo>
                <a:lnTo>
                  <a:pt x="0" y="8300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0834712" y="8544432"/>
            <a:ext cx="1005345" cy="994377"/>
          </a:xfrm>
          <a:custGeom>
            <a:avLst/>
            <a:gdLst/>
            <a:ahLst/>
            <a:cxnLst/>
            <a:rect l="l" t="t" r="r" b="b"/>
            <a:pathLst>
              <a:path w="1005345" h="994377">
                <a:moveTo>
                  <a:pt x="0" y="0"/>
                </a:moveTo>
                <a:lnTo>
                  <a:pt x="1005344" y="0"/>
                </a:lnTo>
                <a:lnTo>
                  <a:pt x="1005344" y="994378"/>
                </a:lnTo>
                <a:lnTo>
                  <a:pt x="0" y="9943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3640922" y="8477757"/>
            <a:ext cx="1005345" cy="994377"/>
          </a:xfrm>
          <a:custGeom>
            <a:avLst/>
            <a:gdLst/>
            <a:ahLst/>
            <a:cxnLst/>
            <a:rect l="l" t="t" r="r" b="b"/>
            <a:pathLst>
              <a:path w="1005345" h="994377">
                <a:moveTo>
                  <a:pt x="0" y="0"/>
                </a:moveTo>
                <a:lnTo>
                  <a:pt x="1005345" y="0"/>
                </a:lnTo>
                <a:lnTo>
                  <a:pt x="1005345" y="994378"/>
                </a:lnTo>
                <a:lnTo>
                  <a:pt x="0" y="9943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6361069" y="8501660"/>
            <a:ext cx="1005345" cy="994377"/>
          </a:xfrm>
          <a:custGeom>
            <a:avLst/>
            <a:gdLst/>
            <a:ahLst/>
            <a:cxnLst/>
            <a:rect l="l" t="t" r="r" b="b"/>
            <a:pathLst>
              <a:path w="1005345" h="994377">
                <a:moveTo>
                  <a:pt x="0" y="0"/>
                </a:moveTo>
                <a:lnTo>
                  <a:pt x="1005344" y="0"/>
                </a:lnTo>
                <a:lnTo>
                  <a:pt x="1005344" y="994378"/>
                </a:lnTo>
                <a:lnTo>
                  <a:pt x="0" y="9943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3379001" y="1924547"/>
            <a:ext cx="1334081" cy="1696765"/>
          </a:xfrm>
          <a:custGeom>
            <a:avLst/>
            <a:gdLst/>
            <a:ahLst/>
            <a:cxnLst/>
            <a:rect l="l" t="t" r="r" b="b"/>
            <a:pathLst>
              <a:path w="1334081" h="1696765">
                <a:moveTo>
                  <a:pt x="0" y="0"/>
                </a:moveTo>
                <a:lnTo>
                  <a:pt x="1334081" y="0"/>
                </a:lnTo>
                <a:lnTo>
                  <a:pt x="1334081" y="1696765"/>
                </a:lnTo>
                <a:lnTo>
                  <a:pt x="0" y="16967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7501626" y="1393742"/>
            <a:ext cx="2109015" cy="1318134"/>
          </a:xfrm>
          <a:custGeom>
            <a:avLst/>
            <a:gdLst/>
            <a:ahLst/>
            <a:cxnLst/>
            <a:rect l="l" t="t" r="r" b="b"/>
            <a:pathLst>
              <a:path w="2109015" h="1318134">
                <a:moveTo>
                  <a:pt x="0" y="0"/>
                </a:moveTo>
                <a:lnTo>
                  <a:pt x="2109015" y="0"/>
                </a:lnTo>
                <a:lnTo>
                  <a:pt x="2109015" y="1318135"/>
                </a:lnTo>
                <a:lnTo>
                  <a:pt x="0" y="13181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53"/>
          <p:cNvGrpSpPr/>
          <p:nvPr/>
        </p:nvGrpSpPr>
        <p:grpSpPr>
          <a:xfrm>
            <a:off x="8512298" y="1805076"/>
            <a:ext cx="698631" cy="698631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5D1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9439" tIns="49439" rIns="49439" bIns="49439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643733" y="1936511"/>
            <a:ext cx="435761" cy="435761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9439" tIns="49439" rIns="49439" bIns="49439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59" name="AutoShape 59"/>
          <p:cNvSpPr/>
          <p:nvPr/>
        </p:nvSpPr>
        <p:spPr>
          <a:xfrm rot="5400000">
            <a:off x="8227641" y="1970495"/>
            <a:ext cx="104246" cy="843175"/>
          </a:xfrm>
          <a:prstGeom prst="rect">
            <a:avLst/>
          </a:prstGeom>
          <a:solidFill>
            <a:srgbClr val="00B5D1"/>
          </a:solidFill>
        </p:spPr>
      </p:sp>
      <p:sp>
        <p:nvSpPr>
          <p:cNvPr id="60" name="AutoShape 60"/>
          <p:cNvSpPr/>
          <p:nvPr/>
        </p:nvSpPr>
        <p:spPr>
          <a:xfrm rot="5400000">
            <a:off x="8158493" y="1777042"/>
            <a:ext cx="129219" cy="626774"/>
          </a:xfrm>
          <a:prstGeom prst="rect">
            <a:avLst/>
          </a:prstGeom>
          <a:solidFill>
            <a:srgbClr val="00B5D1"/>
          </a:solidFill>
        </p:spPr>
      </p:sp>
      <p:sp>
        <p:nvSpPr>
          <p:cNvPr id="61" name="AutoShape 61"/>
          <p:cNvSpPr/>
          <p:nvPr/>
        </p:nvSpPr>
        <p:spPr>
          <a:xfrm flipV="1">
            <a:off x="2600765" y="2052810"/>
            <a:ext cx="4469748" cy="834420"/>
          </a:xfrm>
          <a:prstGeom prst="line">
            <a:avLst/>
          </a:prstGeom>
          <a:ln w="38100" cap="flat">
            <a:solidFill>
              <a:srgbClr val="1B89C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62" name="AutoShape 62"/>
          <p:cNvSpPr/>
          <p:nvPr/>
        </p:nvSpPr>
        <p:spPr>
          <a:xfrm>
            <a:off x="9610641" y="2052810"/>
            <a:ext cx="3768360" cy="720120"/>
          </a:xfrm>
          <a:prstGeom prst="line">
            <a:avLst/>
          </a:prstGeom>
          <a:ln w="38100" cap="flat">
            <a:solidFill>
              <a:srgbClr val="1B89C1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63" name="Freeform 63"/>
          <p:cNvSpPr/>
          <p:nvPr/>
        </p:nvSpPr>
        <p:spPr>
          <a:xfrm>
            <a:off x="13824268" y="3693675"/>
            <a:ext cx="778785" cy="948293"/>
          </a:xfrm>
          <a:custGeom>
            <a:avLst/>
            <a:gdLst/>
            <a:ahLst/>
            <a:cxnLst/>
            <a:rect l="l" t="t" r="r" b="b"/>
            <a:pathLst>
              <a:path w="778785" h="948293">
                <a:moveTo>
                  <a:pt x="0" y="0"/>
                </a:moveTo>
                <a:lnTo>
                  <a:pt x="778786" y="0"/>
                </a:lnTo>
                <a:lnTo>
                  <a:pt x="778786" y="948293"/>
                </a:lnTo>
                <a:lnTo>
                  <a:pt x="0" y="94829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1784487" y="6426518"/>
            <a:ext cx="367651" cy="367651"/>
          </a:xfrm>
          <a:custGeom>
            <a:avLst/>
            <a:gdLst/>
            <a:ahLst/>
            <a:cxnLst/>
            <a:rect l="l" t="t" r="r" b="b"/>
            <a:pathLst>
              <a:path w="367651" h="367651">
                <a:moveTo>
                  <a:pt x="0" y="0"/>
                </a:moveTo>
                <a:lnTo>
                  <a:pt x="367651" y="0"/>
                </a:lnTo>
                <a:lnTo>
                  <a:pt x="367651" y="367651"/>
                </a:lnTo>
                <a:lnTo>
                  <a:pt x="0" y="3676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15776284" y="7988947"/>
            <a:ext cx="1590130" cy="26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Compressor #8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44425" y="4221027"/>
            <a:ext cx="1935842" cy="5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Control &amp; Monitoring System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26868" y="4286929"/>
            <a:ext cx="1474021" cy="5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Field Network:</a:t>
            </a:r>
          </a:p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bus,  W-mod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822379" y="2849129"/>
            <a:ext cx="1474021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Cloud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323239" y="2202855"/>
            <a:ext cx="1474021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IP network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775129" y="2158722"/>
            <a:ext cx="1474021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IP network</a:t>
            </a:r>
          </a:p>
        </p:txBody>
      </p:sp>
      <p:sp>
        <p:nvSpPr>
          <p:cNvPr id="71" name="Freeform 71"/>
          <p:cNvSpPr/>
          <p:nvPr/>
        </p:nvSpPr>
        <p:spPr>
          <a:xfrm>
            <a:off x="14448406" y="6408506"/>
            <a:ext cx="367651" cy="367651"/>
          </a:xfrm>
          <a:custGeom>
            <a:avLst/>
            <a:gdLst/>
            <a:ahLst/>
            <a:cxnLst/>
            <a:rect l="l" t="t" r="r" b="b"/>
            <a:pathLst>
              <a:path w="367651" h="367651">
                <a:moveTo>
                  <a:pt x="0" y="0"/>
                </a:moveTo>
                <a:lnTo>
                  <a:pt x="367651" y="0"/>
                </a:lnTo>
                <a:lnTo>
                  <a:pt x="367651" y="367651"/>
                </a:lnTo>
                <a:lnTo>
                  <a:pt x="0" y="3676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259300" y="6381875"/>
            <a:ext cx="367651" cy="367651"/>
          </a:xfrm>
          <a:custGeom>
            <a:avLst/>
            <a:gdLst/>
            <a:ahLst/>
            <a:cxnLst/>
            <a:rect l="l" t="t" r="r" b="b"/>
            <a:pathLst>
              <a:path w="367651" h="367651">
                <a:moveTo>
                  <a:pt x="0" y="0"/>
                </a:moveTo>
                <a:lnTo>
                  <a:pt x="367651" y="0"/>
                </a:lnTo>
                <a:lnTo>
                  <a:pt x="367651" y="367651"/>
                </a:lnTo>
                <a:lnTo>
                  <a:pt x="0" y="3676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4646267" y="2734829"/>
            <a:ext cx="1474021" cy="5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Machine operator</a:t>
            </a:r>
          </a:p>
        </p:txBody>
      </p:sp>
      <p:sp>
        <p:nvSpPr>
          <p:cNvPr id="74" name="AutoShape 74"/>
          <p:cNvSpPr/>
          <p:nvPr/>
        </p:nvSpPr>
        <p:spPr>
          <a:xfrm>
            <a:off x="9610641" y="2052810"/>
            <a:ext cx="8039193" cy="6955205"/>
          </a:xfrm>
          <a:prstGeom prst="line">
            <a:avLst/>
          </a:prstGeom>
          <a:ln w="38100" cap="flat">
            <a:solidFill>
              <a:srgbClr val="1B89C1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75" name="AutoShape 75"/>
          <p:cNvSpPr/>
          <p:nvPr/>
        </p:nvSpPr>
        <p:spPr>
          <a:xfrm flipV="1">
            <a:off x="700878" y="1830729"/>
            <a:ext cx="6447537" cy="4529690"/>
          </a:xfrm>
          <a:prstGeom prst="line">
            <a:avLst/>
          </a:prstGeom>
          <a:ln w="38100" cap="flat">
            <a:solidFill>
              <a:srgbClr val="1B89C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76" name="Freeform 76"/>
          <p:cNvSpPr/>
          <p:nvPr/>
        </p:nvSpPr>
        <p:spPr>
          <a:xfrm>
            <a:off x="6396728" y="2605546"/>
            <a:ext cx="976596" cy="1088130"/>
          </a:xfrm>
          <a:custGeom>
            <a:avLst/>
            <a:gdLst/>
            <a:ahLst/>
            <a:cxnLst/>
            <a:rect l="l" t="t" r="r" b="b"/>
            <a:pathLst>
              <a:path w="976596" h="1088130">
                <a:moveTo>
                  <a:pt x="0" y="0"/>
                </a:moveTo>
                <a:lnTo>
                  <a:pt x="976597" y="0"/>
                </a:lnTo>
                <a:lnTo>
                  <a:pt x="976597" y="1088129"/>
                </a:lnTo>
                <a:lnTo>
                  <a:pt x="0" y="108812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77" name="AutoShape 77"/>
          <p:cNvSpPr/>
          <p:nvPr/>
        </p:nvSpPr>
        <p:spPr>
          <a:xfrm>
            <a:off x="8668581" y="3279594"/>
            <a:ext cx="1087507" cy="2144798"/>
          </a:xfrm>
          <a:prstGeom prst="line">
            <a:avLst/>
          </a:prstGeom>
          <a:ln w="38100" cap="flat">
            <a:solidFill>
              <a:srgbClr val="1B89C1"/>
            </a:solidFill>
            <a:prstDash val="sysDot"/>
            <a:headEnd type="triangle" w="lg" len="med"/>
            <a:tailEnd type="none" w="sm" len="sm"/>
          </a:ln>
        </p:spPr>
      </p:sp>
      <p:sp>
        <p:nvSpPr>
          <p:cNvPr id="78" name="TextBox 78"/>
          <p:cNvSpPr txBox="1"/>
          <p:nvPr/>
        </p:nvSpPr>
        <p:spPr>
          <a:xfrm>
            <a:off x="10562009" y="8059738"/>
            <a:ext cx="1590130" cy="26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Compressor #1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13114" y="7175385"/>
            <a:ext cx="1474021" cy="5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GATEWAY</a:t>
            </a:r>
          </a:p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 u="none" strike="noStrike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Ethernet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042887" y="6200278"/>
            <a:ext cx="1474021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Mesh router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3348530" y="7988947"/>
            <a:ext cx="1590130" cy="26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Compressor #2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348935" y="7120553"/>
            <a:ext cx="1590130" cy="79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Sensors: Pressure, Flow,</a:t>
            </a:r>
          </a:p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PDP, Temp, Vib..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367793" y="5386292"/>
            <a:ext cx="1238545" cy="26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0000"/>
                </a:solidFill>
                <a:latin typeface="Raleway 1"/>
                <a:ea typeface="Raleway 1"/>
                <a:cs typeface="Raleway 1"/>
                <a:sym typeface="Raleway 1"/>
              </a:rPr>
              <a:t>RTU mod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3123227" y="9729310"/>
            <a:ext cx="2107565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Service Providers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134779" y="3785684"/>
            <a:ext cx="1474021" cy="26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Expert, auditor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1650" y="1386818"/>
            <a:ext cx="17038014" cy="4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Compressed air management system can be integrated to majority of high level information systems: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Building management systems (</a:t>
            </a: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BMS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Energy management systems (</a:t>
            </a: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EMS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Enterprise resource planning (</a:t>
            </a: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ERP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) systems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Manufacturing execution systems (</a:t>
            </a: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Supervisory control and data acquisition (</a:t>
            </a: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SCADA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) systems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 standards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ISA-95 IEC 62264: Industrial Integration Standard</a:t>
            </a:r>
          </a:p>
          <a:p>
            <a:pPr marL="518162" lvl="1" indent="-259081" algn="l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ISA/IEC 62443: Industrial Security Standard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ISO/IEC 27001: Information Security for ISMS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650" y="7154523"/>
            <a:ext cx="13707464" cy="3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  <a:spcBef>
                <a:spcPct val="0"/>
              </a:spcBef>
            </a:pPr>
            <a:r>
              <a:rPr lang="en-US" sz="2143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PLC level integration </a:t>
            </a: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using </a:t>
            </a: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Field Networks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(Modbus, ADS, OPC, Profibus...)</a:t>
            </a:r>
          </a:p>
        </p:txBody>
      </p:sp>
      <p:sp>
        <p:nvSpPr>
          <p:cNvPr id="7" name="Freeform 7"/>
          <p:cNvSpPr/>
          <p:nvPr/>
        </p:nvSpPr>
        <p:spPr>
          <a:xfrm>
            <a:off x="11747464" y="1949165"/>
            <a:ext cx="6350475" cy="5636047"/>
          </a:xfrm>
          <a:custGeom>
            <a:avLst/>
            <a:gdLst/>
            <a:ahLst/>
            <a:cxnLst/>
            <a:rect l="l" t="t" r="r" b="b"/>
            <a:pathLst>
              <a:path w="6350475" h="5636047">
                <a:moveTo>
                  <a:pt x="0" y="0"/>
                </a:moveTo>
                <a:lnTo>
                  <a:pt x="6350475" y="0"/>
                </a:lnTo>
                <a:lnTo>
                  <a:pt x="6350475" y="5636046"/>
                </a:lnTo>
                <a:lnTo>
                  <a:pt x="0" y="5636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97434" y="395857"/>
            <a:ext cx="764775" cy="762360"/>
          </a:xfrm>
          <a:custGeom>
            <a:avLst/>
            <a:gdLst/>
            <a:ahLst/>
            <a:cxnLst/>
            <a:rect l="l" t="t" r="r" b="b"/>
            <a:pathLst>
              <a:path w="764775" h="762360">
                <a:moveTo>
                  <a:pt x="0" y="0"/>
                </a:moveTo>
                <a:lnTo>
                  <a:pt x="764776" y="0"/>
                </a:lnTo>
                <a:lnTo>
                  <a:pt x="764776" y="762361"/>
                </a:lnTo>
                <a:lnTo>
                  <a:pt x="0" y="762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650" y="7804286"/>
            <a:ext cx="17343380" cy="1898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  <a:spcBef>
                <a:spcPct val="0"/>
              </a:spcBef>
            </a:pPr>
            <a:r>
              <a:rPr lang="en-US" sz="2143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Server level integration</a:t>
            </a: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using I</a:t>
            </a: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 Networks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via </a:t>
            </a: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API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(Application Programming Interface) in json format or xml</a:t>
            </a:r>
          </a:p>
          <a:p>
            <a:pPr algn="l">
              <a:lnSpc>
                <a:spcPts val="3001"/>
              </a:lnSpc>
              <a:spcBef>
                <a:spcPct val="0"/>
              </a:spcBef>
            </a:pPr>
            <a:endParaRPr lang="en-US" sz="2143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62837" lvl="1" indent="-231418" algn="l">
              <a:lnSpc>
                <a:spcPts val="3001"/>
              </a:lnSpc>
              <a:buFont typeface="Arial"/>
              <a:buChar char="•"/>
            </a:pP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SSO -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Single Sign-On, is an authentication process that allows users to access multiple applications - option</a:t>
            </a:r>
          </a:p>
          <a:p>
            <a:pPr marL="462837" lvl="1" indent="-231418" algn="l">
              <a:lnSpc>
                <a:spcPts val="3001"/>
              </a:lnSpc>
              <a:buFont typeface="Arial"/>
              <a:buChar char="•"/>
            </a:pPr>
            <a:r>
              <a:rPr lang="en-US" sz="214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MFA </a:t>
            </a:r>
            <a:r>
              <a:rPr lang="en-US" sz="214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- Multi-Factor Authentication - security measure that requires users to provide more verification factors to access an account or system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1282" y="420416"/>
            <a:ext cx="8622100" cy="669835"/>
            <a:chOff x="0" y="0"/>
            <a:chExt cx="2270841" cy="1764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70841" cy="176417"/>
            </a:xfrm>
            <a:custGeom>
              <a:avLst/>
              <a:gdLst/>
              <a:ahLst/>
              <a:cxnLst/>
              <a:rect l="l" t="t" r="r" b="b"/>
              <a:pathLst>
                <a:path w="2270841" h="176417">
                  <a:moveTo>
                    <a:pt x="0" y="0"/>
                  </a:moveTo>
                  <a:lnTo>
                    <a:pt x="2270841" y="0"/>
                  </a:lnTo>
                  <a:lnTo>
                    <a:pt x="2270841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70841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15534" y="491030"/>
            <a:ext cx="8622100" cy="511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DATA STRUCTURE INTEGRATION &amp; SECURITY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8800" y="4270970"/>
            <a:ext cx="7058832" cy="1634424"/>
          </a:xfrm>
          <a:custGeom>
            <a:avLst/>
            <a:gdLst/>
            <a:ahLst/>
            <a:cxnLst/>
            <a:rect l="l" t="t" r="r" b="b"/>
            <a:pathLst>
              <a:path w="7058832" h="1634424">
                <a:moveTo>
                  <a:pt x="0" y="0"/>
                </a:moveTo>
                <a:lnTo>
                  <a:pt x="7058832" y="0"/>
                </a:lnTo>
                <a:lnTo>
                  <a:pt x="7058832" y="1634424"/>
                </a:lnTo>
                <a:lnTo>
                  <a:pt x="0" y="1634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5329" y="6982308"/>
            <a:ext cx="5738811" cy="472052"/>
          </a:xfrm>
          <a:custGeom>
            <a:avLst/>
            <a:gdLst/>
            <a:ahLst/>
            <a:cxnLst/>
            <a:rect l="l" t="t" r="r" b="b"/>
            <a:pathLst>
              <a:path w="5738811" h="472052">
                <a:moveTo>
                  <a:pt x="0" y="0"/>
                </a:moveTo>
                <a:lnTo>
                  <a:pt x="5738811" y="0"/>
                </a:lnTo>
                <a:lnTo>
                  <a:pt x="5738811" y="472052"/>
                </a:lnTo>
                <a:lnTo>
                  <a:pt x="0" y="47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36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93900" y="4968434"/>
            <a:ext cx="6996840" cy="1635198"/>
          </a:xfrm>
          <a:custGeom>
            <a:avLst/>
            <a:gdLst/>
            <a:ahLst/>
            <a:cxnLst/>
            <a:rect l="l" t="t" r="r" b="b"/>
            <a:pathLst>
              <a:path w="6996840" h="1635198">
                <a:moveTo>
                  <a:pt x="0" y="0"/>
                </a:moveTo>
                <a:lnTo>
                  <a:pt x="6996840" y="0"/>
                </a:lnTo>
                <a:lnTo>
                  <a:pt x="6996840" y="1635198"/>
                </a:lnTo>
                <a:lnTo>
                  <a:pt x="0" y="1635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82094" y="7524896"/>
            <a:ext cx="6206426" cy="627036"/>
          </a:xfrm>
          <a:custGeom>
            <a:avLst/>
            <a:gdLst/>
            <a:ahLst/>
            <a:cxnLst/>
            <a:rect l="l" t="t" r="r" b="b"/>
            <a:pathLst>
              <a:path w="6206426" h="627036">
                <a:moveTo>
                  <a:pt x="0" y="0"/>
                </a:moveTo>
                <a:lnTo>
                  <a:pt x="6206426" y="0"/>
                </a:lnTo>
                <a:lnTo>
                  <a:pt x="6206426" y="627036"/>
                </a:lnTo>
                <a:lnTo>
                  <a:pt x="0" y="627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13400" y="3562336"/>
            <a:ext cx="4480988" cy="5257206"/>
          </a:xfrm>
          <a:custGeom>
            <a:avLst/>
            <a:gdLst/>
            <a:ahLst/>
            <a:cxnLst/>
            <a:rect l="l" t="t" r="r" b="b"/>
            <a:pathLst>
              <a:path w="4480988" h="5257206">
                <a:moveTo>
                  <a:pt x="0" y="0"/>
                </a:moveTo>
                <a:lnTo>
                  <a:pt x="4480988" y="0"/>
                </a:lnTo>
                <a:lnTo>
                  <a:pt x="4480988" y="5257206"/>
                </a:lnTo>
                <a:lnTo>
                  <a:pt x="0" y="52572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18495" y="4299371"/>
            <a:ext cx="5194905" cy="75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64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Analysis, energy audits, system verification, edjucation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8495" y="3832646"/>
            <a:ext cx="519490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B5D1"/>
                </a:solidFill>
                <a:latin typeface="Arial Bold"/>
                <a:ea typeface="Arial Bold"/>
                <a:cs typeface="Arial Bold"/>
                <a:sym typeface="Arial Bold"/>
              </a:rPr>
              <a:t>Independent experts, auditors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7415" y="5040557"/>
            <a:ext cx="560332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64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Identification of savings, investment, energy sales, remote monitoring 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9778" y="4488095"/>
            <a:ext cx="560332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5170FF"/>
                </a:solidFill>
                <a:latin typeface="Arial Bold"/>
                <a:ea typeface="Arial Bold"/>
                <a:cs typeface="Arial Bold"/>
                <a:sym typeface="Arial Bold"/>
              </a:rPr>
              <a:t>ESCO - investors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675093" y="1700189"/>
            <a:ext cx="7679119" cy="2181225"/>
            <a:chOff x="0" y="0"/>
            <a:chExt cx="10238825" cy="29083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638175"/>
              <a:ext cx="10238825" cy="227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0" lvl="1" indent="-237490" algn="l">
                <a:lnSpc>
                  <a:spcPts val="264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Optimization of energy and personnel costs,</a:t>
              </a:r>
            </a:p>
            <a:p>
              <a:pPr marL="474980" lvl="1" indent="-237490" algn="l">
                <a:lnSpc>
                  <a:spcPts val="264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Supervision of suppliers, service providers  and investors</a:t>
              </a:r>
            </a:p>
            <a:p>
              <a:pPr marL="474980" lvl="1" indent="-237490" algn="l">
                <a:lnSpc>
                  <a:spcPts val="264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Compliance with ISO directives and standards</a:t>
              </a:r>
            </a:p>
            <a:p>
              <a:pPr marL="474979" lvl="1" indent="-237490" algn="l">
                <a:lnSpc>
                  <a:spcPts val="263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Maintenance &amp; system reliability</a:t>
              </a:r>
            </a:p>
            <a:p>
              <a:pPr marL="474980" lvl="1" indent="-237490" algn="l">
                <a:lnSpc>
                  <a:spcPts val="2640"/>
                </a:lnSpc>
                <a:buFont typeface="Arial"/>
                <a:buChar char="•"/>
              </a:pPr>
              <a:r>
                <a:rPr lang="en-US" sz="2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Comparison with best in class, TCO, KPI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530718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End users - companies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18495" y="7009830"/>
            <a:ext cx="495939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64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Sales of services, customer supervision, acquiring new customers, retaining existing customers, 24/7 support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8495" y="6127382"/>
            <a:ext cx="5256001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97B2"/>
                </a:solidFill>
                <a:latin typeface="Arial Bold"/>
                <a:ea typeface="Arial Bold"/>
                <a:cs typeface="Arial Bold"/>
                <a:sym typeface="Arial Bold"/>
              </a:rPr>
              <a:t>Service companies - maintenance workers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70005" y="7676580"/>
            <a:ext cx="548929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64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Remote control, comparative analysis, aftermarket, new efficient products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60505" y="6978110"/>
            <a:ext cx="519490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Equipment suppliers  - OEM</a:t>
            </a:r>
          </a:p>
        </p:txBody>
      </p:sp>
      <p:sp>
        <p:nvSpPr>
          <p:cNvPr id="21" name="Freeform 21"/>
          <p:cNvSpPr/>
          <p:nvPr/>
        </p:nvSpPr>
        <p:spPr>
          <a:xfrm>
            <a:off x="9720670" y="2078250"/>
            <a:ext cx="6602633" cy="1543070"/>
          </a:xfrm>
          <a:custGeom>
            <a:avLst/>
            <a:gdLst/>
            <a:ahLst/>
            <a:cxnLst/>
            <a:rect l="l" t="t" r="r" b="b"/>
            <a:pathLst>
              <a:path w="6602633" h="1543070">
                <a:moveTo>
                  <a:pt x="0" y="0"/>
                </a:moveTo>
                <a:lnTo>
                  <a:pt x="6602633" y="0"/>
                </a:lnTo>
                <a:lnTo>
                  <a:pt x="6602633" y="1543070"/>
                </a:lnTo>
                <a:lnTo>
                  <a:pt x="0" y="1543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641282" y="420416"/>
            <a:ext cx="16615145" cy="669835"/>
            <a:chOff x="0" y="0"/>
            <a:chExt cx="4376005" cy="1764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76005" cy="176417"/>
            </a:xfrm>
            <a:custGeom>
              <a:avLst/>
              <a:gdLst/>
              <a:ahLst/>
              <a:cxnLst/>
              <a:rect l="l" t="t" r="r" b="b"/>
              <a:pathLst>
                <a:path w="4376005" h="176417">
                  <a:moveTo>
                    <a:pt x="0" y="0"/>
                  </a:moveTo>
                  <a:lnTo>
                    <a:pt x="4376005" y="0"/>
                  </a:lnTo>
                  <a:lnTo>
                    <a:pt x="4376005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376005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15534" y="481355"/>
            <a:ext cx="16831184" cy="511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Holistic </a:t>
            </a:r>
            <a:r>
              <a:rPr lang="en-US" sz="30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IIoT</a:t>
            </a: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 Connecting All Stakeholders for Smarter Compressed Air Management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C1D2B">
                    <a:alpha val="100000"/>
                  </a:srgbClr>
                </a:gs>
                <a:gs pos="100000">
                  <a:srgbClr val="1E7FF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282" y="420416"/>
            <a:ext cx="13189554" cy="669835"/>
            <a:chOff x="0" y="0"/>
            <a:chExt cx="3473792" cy="176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3792" cy="176417"/>
            </a:xfrm>
            <a:custGeom>
              <a:avLst/>
              <a:gdLst/>
              <a:ahLst/>
              <a:cxnLst/>
              <a:rect l="l" t="t" r="r" b="b"/>
              <a:pathLst>
                <a:path w="3473792" h="176417">
                  <a:moveTo>
                    <a:pt x="0" y="0"/>
                  </a:moveTo>
                  <a:lnTo>
                    <a:pt x="3473792" y="0"/>
                  </a:lnTo>
                  <a:lnTo>
                    <a:pt x="3473792" y="176417"/>
                  </a:lnTo>
                  <a:lnTo>
                    <a:pt x="0" y="176417"/>
                  </a:lnTo>
                  <a:close/>
                </a:path>
              </a:pathLst>
            </a:custGeom>
            <a:solidFill>
              <a:srgbClr val="00B8D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73792" cy="21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0244" y="377191"/>
            <a:ext cx="14757904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Holistic Systems Create Big Data – AI Makes It Valuable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9238" y="4725994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1460824"/>
            <a:ext cx="9912986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Holistic management system collects vast amount of data from: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IIoT Devices: Compressors, dryers, sensors, controllers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 Daily Logs: Mobile + NFC = finally useful, structured input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Employee Engagement: Real-world improvement suggestions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Audits &amp; System Reviews: Periodic in-depth insights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Waste Mapping: Identifying losses at end-use points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Maintenance &amp; Monitoring: Continuous system health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272885"/>
            <a:ext cx="1068419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Challenge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Too much data, not enough time or resources to process and act on 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608445"/>
            <a:ext cx="6717189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Solution: AI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Filters noise, finds patterns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Highlights what really matters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Helps prioritize actions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Supports decision-making across all levels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2250</Words>
  <Application>Microsoft Office PowerPoint</Application>
  <PresentationFormat>Custom</PresentationFormat>
  <Paragraphs>303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Calibri</vt:lpstr>
      <vt:lpstr>Canva Sans Bold</vt:lpstr>
      <vt:lpstr>Raleway 2 Bold</vt:lpstr>
      <vt:lpstr>Open Sans Bold</vt:lpstr>
      <vt:lpstr>Barlow Bold</vt:lpstr>
      <vt:lpstr>Poppins</vt:lpstr>
      <vt:lpstr>Raleway 1</vt:lpstr>
      <vt:lpstr>Arimo Bold</vt:lpstr>
      <vt:lpstr>Arial Bold</vt:lpstr>
      <vt:lpstr>Poppins Bold</vt:lpstr>
      <vt:lpstr>Poppins Italics</vt:lpstr>
      <vt:lpstr>Arial</vt:lpstr>
      <vt:lpstr>Raleway 1 Bold</vt:lpstr>
      <vt:lpstr>Open Sauce Light Bold</vt:lpstr>
      <vt:lpstr>Barlow Light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IOT Maintenance CABP web 2025</dc:title>
  <cp:lastModifiedBy>Leon Oblak</cp:lastModifiedBy>
  <cp:revision>3</cp:revision>
  <dcterms:created xsi:type="dcterms:W3CDTF">2006-08-16T00:00:00Z</dcterms:created>
  <dcterms:modified xsi:type="dcterms:W3CDTF">2025-07-23T07:31:44Z</dcterms:modified>
  <dc:identifier>DAGt91MYJBE</dc:identifier>
</cp:coreProperties>
</file>